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1" r:id="rId5"/>
    <p:sldMasterId id="2147483695" r:id="rId6"/>
  </p:sldMasterIdLst>
  <p:notesMasterIdLst>
    <p:notesMasterId r:id="rId16"/>
  </p:notesMasterIdLst>
  <p:sldIdLst>
    <p:sldId id="2147327363" r:id="rId7"/>
    <p:sldId id="2147327388" r:id="rId8"/>
    <p:sldId id="524" r:id="rId9"/>
    <p:sldId id="2147327368" r:id="rId10"/>
    <p:sldId id="2147327384" r:id="rId11"/>
    <p:sldId id="2147327385" r:id="rId12"/>
    <p:sldId id="2147327389" r:id="rId13"/>
    <p:sldId id="2147327390" r:id="rId14"/>
    <p:sldId id="214732738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9D"/>
    <a:srgbClr val="A21942"/>
    <a:srgbClr val="4C9F38"/>
    <a:srgbClr val="F0F0F0"/>
    <a:srgbClr val="0071BB"/>
    <a:srgbClr val="F0F2F5"/>
    <a:srgbClr val="32C1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07E453-2439-246B-E6EE-09C96BB77F82}" v="5" dt="2024-12-05T14:36:17.3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0" autoAdjust="0"/>
    <p:restoredTop sz="82697" autoAdjust="0"/>
  </p:normalViewPr>
  <p:slideViewPr>
    <p:cSldViewPr snapToGrid="0">
      <p:cViewPr varScale="1">
        <p:scale>
          <a:sx n="53" d="100"/>
          <a:sy n="53" d="100"/>
        </p:scale>
        <p:origin x="1160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C695A-1E2E-4970-8F43-7636F0C8E176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51ADA-754E-49C8-A747-6139ED72341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356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51ADA-754E-49C8-A747-6139ED7234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997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51ADA-754E-49C8-A747-6139ED72341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807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51ADA-754E-49C8-A747-6139ED7234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187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0071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55FC46E-01D4-2849-4F69-0A26F1FEE0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86891" y="116114"/>
            <a:ext cx="6628860" cy="6625772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4756" y="5874694"/>
            <a:ext cx="1081746" cy="66917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389258" y="2522462"/>
            <a:ext cx="4439920" cy="6265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tx1"/>
                </a:solidFill>
                <a:latin typeface="Gellix"/>
                <a:cs typeface="Gellix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5389258" y="3709005"/>
            <a:ext cx="44399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2"/>
                </a:solidFill>
                <a:latin typeface="Gellix"/>
                <a:cs typeface="Gellix"/>
              </a:defRPr>
            </a:lvl1pPr>
          </a:lstStyle>
          <a:p>
            <a:endParaRPr dirty="0"/>
          </a:p>
        </p:txBody>
      </p:sp>
      <p:pic>
        <p:nvPicPr>
          <p:cNvPr id="4" name="bg object 19">
            <a:extLst>
              <a:ext uri="{FF2B5EF4-FFF2-40B4-BE49-F238E27FC236}">
                <a16:creationId xmlns:a16="http://schemas.microsoft.com/office/drawing/2014/main" id="{9A9E84C0-4BCD-412B-9327-C5B3603A0678}"/>
              </a:ext>
            </a:extLst>
          </p:cNvPr>
          <p:cNvPicPr/>
          <p:nvPr userDrawn="1"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91253" y="4988355"/>
            <a:ext cx="1365249" cy="66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79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FB78703-5421-8D34-F342-E0D68DA7B59D}"/>
              </a:ext>
            </a:extLst>
          </p:cNvPr>
          <p:cNvSpPr/>
          <p:nvPr userDrawn="1"/>
        </p:nvSpPr>
        <p:spPr>
          <a:xfrm>
            <a:off x="394412" y="406400"/>
            <a:ext cx="11411507" cy="57487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DA9BEEBD-FA10-7363-95F0-DFBC2C0C2F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43664" y="2032000"/>
            <a:ext cx="2793639" cy="2793639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 anchor="ctr"/>
          <a:lstStyle>
            <a:lvl1pPr algn="ctr">
              <a:defRPr b="0" i="0">
                <a:solidFill>
                  <a:schemeClr val="tx2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E7E7A3C7-97A9-0E37-7282-5CDBF1CA7D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31715" y="980574"/>
            <a:ext cx="6969685" cy="3367183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2800" b="0" i="0">
                <a:solidFill>
                  <a:schemeClr val="tx2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r>
              <a:rPr lang="en-GB"/>
              <a:t>“Quote”</a:t>
            </a:r>
            <a:endParaRPr lang="en-US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BC3D7F63-055E-372F-51E5-005232A758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31716" y="4518455"/>
            <a:ext cx="6969685" cy="1025493"/>
          </a:xfrm>
          <a:prstGeom prst="rect">
            <a:avLst/>
          </a:prstGeom>
        </p:spPr>
        <p:txBody>
          <a:bodyPr/>
          <a:lstStyle>
            <a:lvl1pPr>
              <a:defRPr sz="1800" b="1" i="0" cap="none" spc="0">
                <a:ln w="0"/>
                <a:solidFill>
                  <a:schemeClr val="tx2"/>
                </a:solidFill>
                <a:effectLst/>
                <a:latin typeface="Gellix" pitchFamily="2" charset="77"/>
                <a:cs typeface="Gellix" pitchFamily="2" charset="77"/>
              </a:defRPr>
            </a:lvl1pPr>
            <a:lvl2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2pPr>
            <a:lvl3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3pPr>
            <a:lvl4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4pPr>
            <a:lvl5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5pPr>
          </a:lstStyle>
          <a:p>
            <a:pPr lvl="0"/>
            <a:r>
              <a:rPr lang="en-GB"/>
              <a:t>Author</a:t>
            </a:r>
            <a:endParaRPr lang="en-US"/>
          </a:p>
        </p:txBody>
      </p:sp>
      <p:sp>
        <p:nvSpPr>
          <p:cNvPr id="20" name="Espace réservé du numéro de diapositive 8">
            <a:extLst>
              <a:ext uri="{FF2B5EF4-FFF2-40B4-BE49-F238E27FC236}">
                <a16:creationId xmlns:a16="http://schemas.microsoft.com/office/drawing/2014/main" id="{8AE52DD2-7FC2-5BA3-B052-1067BB3F39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38884"/>
            <a:ext cx="471864" cy="30075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‹nr.›</a:t>
            </a:fld>
            <a:endParaRPr lang="en-GB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F6123BEC-2D68-D642-42FC-9DE86BC16EB9}"/>
              </a:ext>
            </a:extLst>
          </p:cNvPr>
          <p:cNvCxnSpPr>
            <a:cxnSpLocks/>
          </p:cNvCxnSpPr>
          <p:nvPr userDrawn="1"/>
        </p:nvCxnSpPr>
        <p:spPr>
          <a:xfrm>
            <a:off x="394412" y="6509583"/>
            <a:ext cx="108667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427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rme libre 25">
            <a:extLst>
              <a:ext uri="{FF2B5EF4-FFF2-40B4-BE49-F238E27FC236}">
                <a16:creationId xmlns:a16="http://schemas.microsoft.com/office/drawing/2014/main" id="{C98CE8FB-1587-CBA4-6976-E73C6000F52C}"/>
              </a:ext>
            </a:extLst>
          </p:cNvPr>
          <p:cNvSpPr/>
          <p:nvPr userDrawn="1"/>
        </p:nvSpPr>
        <p:spPr>
          <a:xfrm>
            <a:off x="2" y="0"/>
            <a:ext cx="4412009" cy="6858446"/>
          </a:xfrm>
          <a:custGeom>
            <a:avLst/>
            <a:gdLst>
              <a:gd name="connsiteX0" fmla="*/ 0 w 4412009"/>
              <a:gd name="connsiteY0" fmla="*/ 0 h 6858446"/>
              <a:gd name="connsiteX1" fmla="*/ 3551499 w 4412009"/>
              <a:gd name="connsiteY1" fmla="*/ 0 h 6858446"/>
              <a:gd name="connsiteX2" fmla="*/ 4412009 w 4412009"/>
              <a:gd name="connsiteY2" fmla="*/ 0 h 6858446"/>
              <a:gd name="connsiteX3" fmla="*/ 4405273 w 4412009"/>
              <a:gd name="connsiteY3" fmla="*/ 14157 h 6858446"/>
              <a:gd name="connsiteX4" fmla="*/ 3615788 w 4412009"/>
              <a:gd name="connsiteY4" fmla="*/ 3464561 h 6858446"/>
              <a:gd name="connsiteX5" fmla="*/ 4334984 w 4412009"/>
              <a:gd name="connsiteY5" fmla="*/ 6707686 h 6858446"/>
              <a:gd name="connsiteX6" fmla="*/ 4404281 w 4412009"/>
              <a:gd name="connsiteY6" fmla="*/ 6858000 h 6858446"/>
              <a:gd name="connsiteX7" fmla="*/ 3551499 w 4412009"/>
              <a:gd name="connsiteY7" fmla="*/ 6858000 h 6858446"/>
              <a:gd name="connsiteX8" fmla="*/ 3551499 w 4412009"/>
              <a:gd name="connsiteY8" fmla="*/ 6858446 h 6858446"/>
              <a:gd name="connsiteX9" fmla="*/ 0 w 4412009"/>
              <a:gd name="connsiteY9" fmla="*/ 6858446 h 6858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12009" h="6858446">
                <a:moveTo>
                  <a:pt x="0" y="0"/>
                </a:moveTo>
                <a:lnTo>
                  <a:pt x="3551499" y="0"/>
                </a:lnTo>
                <a:lnTo>
                  <a:pt x="4412009" y="0"/>
                </a:lnTo>
                <a:lnTo>
                  <a:pt x="4405273" y="14157"/>
                </a:lnTo>
                <a:cubicBezTo>
                  <a:pt x="4138573" y="591059"/>
                  <a:pt x="3612356" y="1940161"/>
                  <a:pt x="3615788" y="3464561"/>
                </a:cubicBezTo>
                <a:cubicBezTo>
                  <a:pt x="3618933" y="4861928"/>
                  <a:pt x="4057939" y="6086254"/>
                  <a:pt x="4334984" y="6707686"/>
                </a:cubicBezTo>
                <a:lnTo>
                  <a:pt x="4404281" y="6858000"/>
                </a:lnTo>
                <a:lnTo>
                  <a:pt x="3551499" y="6858000"/>
                </a:lnTo>
                <a:lnTo>
                  <a:pt x="3551499" y="6858446"/>
                </a:lnTo>
                <a:lnTo>
                  <a:pt x="0" y="68584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orme libre 18">
            <a:extLst>
              <a:ext uri="{FF2B5EF4-FFF2-40B4-BE49-F238E27FC236}">
                <a16:creationId xmlns:a16="http://schemas.microsoft.com/office/drawing/2014/main" id="{6123833A-71F4-D26F-6A66-68CEA9A97F0E}"/>
              </a:ext>
            </a:extLst>
          </p:cNvPr>
          <p:cNvSpPr/>
          <p:nvPr userDrawn="1"/>
        </p:nvSpPr>
        <p:spPr>
          <a:xfrm>
            <a:off x="2" y="6857996"/>
            <a:ext cx="3551499" cy="450"/>
          </a:xfrm>
          <a:custGeom>
            <a:avLst/>
            <a:gdLst>
              <a:gd name="connsiteX0" fmla="*/ 0 w 3551499"/>
              <a:gd name="connsiteY0" fmla="*/ 0 h 450"/>
              <a:gd name="connsiteX1" fmla="*/ 1323107 w 3551499"/>
              <a:gd name="connsiteY1" fmla="*/ 0 h 450"/>
              <a:gd name="connsiteX2" fmla="*/ 1323107 w 3551499"/>
              <a:gd name="connsiteY2" fmla="*/ 4 h 450"/>
              <a:gd name="connsiteX3" fmla="*/ 3551499 w 3551499"/>
              <a:gd name="connsiteY3" fmla="*/ 4 h 450"/>
              <a:gd name="connsiteX4" fmla="*/ 3551499 w 3551499"/>
              <a:gd name="connsiteY4" fmla="*/ 450 h 450"/>
              <a:gd name="connsiteX5" fmla="*/ 0 w 3551499"/>
              <a:gd name="connsiteY5" fmla="*/ 450 h 450"/>
              <a:gd name="connsiteX6" fmla="*/ 0 w 3551499"/>
              <a:gd name="connsiteY6" fmla="*/ 0 h 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51499" h="450">
                <a:moveTo>
                  <a:pt x="0" y="0"/>
                </a:moveTo>
                <a:lnTo>
                  <a:pt x="1323107" y="0"/>
                </a:lnTo>
                <a:lnTo>
                  <a:pt x="1323107" y="4"/>
                </a:lnTo>
                <a:lnTo>
                  <a:pt x="3551499" y="4"/>
                </a:lnTo>
                <a:lnTo>
                  <a:pt x="3551499" y="450"/>
                </a:lnTo>
                <a:lnTo>
                  <a:pt x="0" y="45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8" name="Straight Connector 8">
            <a:extLst>
              <a:ext uri="{FF2B5EF4-FFF2-40B4-BE49-F238E27FC236}">
                <a16:creationId xmlns:a16="http://schemas.microsoft.com/office/drawing/2014/main" id="{8D430C7E-DD70-0E0C-87C0-1046EA92A3D7}"/>
              </a:ext>
            </a:extLst>
          </p:cNvPr>
          <p:cNvCxnSpPr>
            <a:cxnSpLocks/>
          </p:cNvCxnSpPr>
          <p:nvPr userDrawn="1"/>
        </p:nvCxnSpPr>
        <p:spPr>
          <a:xfrm>
            <a:off x="8067554" y="555171"/>
            <a:ext cx="0" cy="531772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itle 2">
            <a:extLst>
              <a:ext uri="{FF2B5EF4-FFF2-40B4-BE49-F238E27FC236}">
                <a16:creationId xmlns:a16="http://schemas.microsoft.com/office/drawing/2014/main" id="{7466C0EA-42C8-7938-0388-1192CA636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0008" y="398761"/>
            <a:ext cx="3201493" cy="3195178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600" b="0" i="0">
                <a:solidFill>
                  <a:schemeClr val="tx2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1478782D-3468-F382-9D8B-9B59A3659F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48163" y="398761"/>
            <a:ext cx="3314700" cy="842427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2400" b="1" i="0">
                <a:latin typeface="Gellix" pitchFamily="2" charset="77"/>
                <a:cs typeface="Gellix" pitchFamily="2" charset="77"/>
              </a:defRPr>
            </a:lvl1pPr>
            <a:lvl2pPr marL="9525" indent="0">
              <a:buNone/>
              <a:tabLst/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2pPr>
            <a:lvl3pPr marL="1257300" indent="-342900">
              <a:buFont typeface="+mj-lt"/>
              <a:buAutoNum type="arabicPeriod"/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3pPr>
            <a:lvl4pPr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4pPr>
            <a:lvl5pPr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A9B54EFC-B9B4-7355-F5AA-F41DAE8ED7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9525" y="398761"/>
            <a:ext cx="3314700" cy="842427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2400" b="1" i="0">
                <a:latin typeface="Gellix" pitchFamily="2" charset="77"/>
                <a:cs typeface="Gellix" pitchFamily="2" charset="77"/>
              </a:defRPr>
            </a:lvl1pPr>
            <a:lvl2pPr marL="9525" indent="0">
              <a:buNone/>
              <a:tabLst/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2pPr>
            <a:lvl3pPr marL="1257300" indent="-342900">
              <a:buFont typeface="+mj-lt"/>
              <a:buAutoNum type="arabicPeriod"/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3pPr>
            <a:lvl4pPr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4pPr>
            <a:lvl5pPr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4ACA963-A92C-2A5E-2878-DC460F1736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48163" y="1368163"/>
            <a:ext cx="3314700" cy="4504736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800">
                <a:solidFill>
                  <a:schemeClr val="bg1"/>
                </a:solidFill>
                <a:latin typeface="Gellix" pitchFamily="50" charset="0"/>
                <a:cs typeface="Gellix" pitchFamily="50" charset="0"/>
              </a:defRPr>
            </a:lvl1pPr>
            <a:lvl2pPr>
              <a:defRPr sz="1800">
                <a:latin typeface="Gellix" pitchFamily="50" charset="0"/>
                <a:cs typeface="Gellix" pitchFamily="50" charset="0"/>
              </a:defRPr>
            </a:lvl2pPr>
            <a:lvl3pPr>
              <a:defRPr sz="1800">
                <a:latin typeface="Gellix" pitchFamily="50" charset="0"/>
                <a:cs typeface="Gellix" pitchFamily="50" charset="0"/>
              </a:defRPr>
            </a:lvl3pPr>
            <a:lvl4pPr>
              <a:defRPr sz="1800">
                <a:latin typeface="Gellix" pitchFamily="50" charset="0"/>
                <a:cs typeface="Gellix" pitchFamily="50" charset="0"/>
              </a:defRPr>
            </a:lvl4pPr>
            <a:lvl5pPr>
              <a:defRPr sz="1800">
                <a:latin typeface="Gellix" pitchFamily="50" charset="0"/>
                <a:cs typeface="Gellix" pitchFamily="50" charset="0"/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32EBC37-7E9E-B538-4A88-CDEEB28650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9525" y="1368163"/>
            <a:ext cx="3314700" cy="4504736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800">
                <a:solidFill>
                  <a:schemeClr val="bg1"/>
                </a:solidFill>
                <a:latin typeface="Gellix" pitchFamily="50" charset="0"/>
                <a:cs typeface="Gellix" pitchFamily="50" charset="0"/>
              </a:defRPr>
            </a:lvl1pPr>
            <a:lvl2pPr>
              <a:defRPr sz="1800">
                <a:latin typeface="Gellix" pitchFamily="50" charset="0"/>
                <a:cs typeface="Gellix" pitchFamily="50" charset="0"/>
              </a:defRPr>
            </a:lvl2pPr>
            <a:lvl3pPr>
              <a:defRPr sz="1800">
                <a:latin typeface="Gellix" pitchFamily="50" charset="0"/>
                <a:cs typeface="Gellix" pitchFamily="50" charset="0"/>
              </a:defRPr>
            </a:lvl3pPr>
            <a:lvl4pPr>
              <a:defRPr sz="1800">
                <a:latin typeface="Gellix" pitchFamily="50" charset="0"/>
                <a:cs typeface="Gellix" pitchFamily="50" charset="0"/>
              </a:defRPr>
            </a:lvl4pPr>
            <a:lvl5pPr>
              <a:defRPr sz="1800">
                <a:latin typeface="Gellix" pitchFamily="50" charset="0"/>
                <a:cs typeface="Gellix" pitchFamily="50" charset="0"/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7" name="Espace réservé du numéro de diapositive 8">
            <a:extLst>
              <a:ext uri="{FF2B5EF4-FFF2-40B4-BE49-F238E27FC236}">
                <a16:creationId xmlns:a16="http://schemas.microsoft.com/office/drawing/2014/main" id="{E9F5D185-4CC4-679B-6895-C93296AF6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38884"/>
            <a:ext cx="471864" cy="30075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881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rme libre 25">
            <a:extLst>
              <a:ext uri="{FF2B5EF4-FFF2-40B4-BE49-F238E27FC236}">
                <a16:creationId xmlns:a16="http://schemas.microsoft.com/office/drawing/2014/main" id="{C98CE8FB-1587-CBA4-6976-E73C6000F52C}"/>
              </a:ext>
            </a:extLst>
          </p:cNvPr>
          <p:cNvSpPr/>
          <p:nvPr userDrawn="1"/>
        </p:nvSpPr>
        <p:spPr>
          <a:xfrm>
            <a:off x="2" y="0"/>
            <a:ext cx="4412009" cy="6858446"/>
          </a:xfrm>
          <a:custGeom>
            <a:avLst/>
            <a:gdLst>
              <a:gd name="connsiteX0" fmla="*/ 0 w 4412009"/>
              <a:gd name="connsiteY0" fmla="*/ 0 h 6858446"/>
              <a:gd name="connsiteX1" fmla="*/ 3551499 w 4412009"/>
              <a:gd name="connsiteY1" fmla="*/ 0 h 6858446"/>
              <a:gd name="connsiteX2" fmla="*/ 4412009 w 4412009"/>
              <a:gd name="connsiteY2" fmla="*/ 0 h 6858446"/>
              <a:gd name="connsiteX3" fmla="*/ 4405273 w 4412009"/>
              <a:gd name="connsiteY3" fmla="*/ 14157 h 6858446"/>
              <a:gd name="connsiteX4" fmla="*/ 3615788 w 4412009"/>
              <a:gd name="connsiteY4" fmla="*/ 3464561 h 6858446"/>
              <a:gd name="connsiteX5" fmla="*/ 4334984 w 4412009"/>
              <a:gd name="connsiteY5" fmla="*/ 6707686 h 6858446"/>
              <a:gd name="connsiteX6" fmla="*/ 4404281 w 4412009"/>
              <a:gd name="connsiteY6" fmla="*/ 6858000 h 6858446"/>
              <a:gd name="connsiteX7" fmla="*/ 3551499 w 4412009"/>
              <a:gd name="connsiteY7" fmla="*/ 6858000 h 6858446"/>
              <a:gd name="connsiteX8" fmla="*/ 3551499 w 4412009"/>
              <a:gd name="connsiteY8" fmla="*/ 6858446 h 6858446"/>
              <a:gd name="connsiteX9" fmla="*/ 0 w 4412009"/>
              <a:gd name="connsiteY9" fmla="*/ 6858446 h 6858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12009" h="6858446">
                <a:moveTo>
                  <a:pt x="0" y="0"/>
                </a:moveTo>
                <a:lnTo>
                  <a:pt x="3551499" y="0"/>
                </a:lnTo>
                <a:lnTo>
                  <a:pt x="4412009" y="0"/>
                </a:lnTo>
                <a:lnTo>
                  <a:pt x="4405273" y="14157"/>
                </a:lnTo>
                <a:cubicBezTo>
                  <a:pt x="4138573" y="591059"/>
                  <a:pt x="3612356" y="1940161"/>
                  <a:pt x="3615788" y="3464561"/>
                </a:cubicBezTo>
                <a:cubicBezTo>
                  <a:pt x="3618933" y="4861928"/>
                  <a:pt x="4057939" y="6086254"/>
                  <a:pt x="4334984" y="6707686"/>
                </a:cubicBezTo>
                <a:lnTo>
                  <a:pt x="4404281" y="6858000"/>
                </a:lnTo>
                <a:lnTo>
                  <a:pt x="3551499" y="6858000"/>
                </a:lnTo>
                <a:lnTo>
                  <a:pt x="3551499" y="6858446"/>
                </a:lnTo>
                <a:lnTo>
                  <a:pt x="0" y="68584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orme libre 18">
            <a:extLst>
              <a:ext uri="{FF2B5EF4-FFF2-40B4-BE49-F238E27FC236}">
                <a16:creationId xmlns:a16="http://schemas.microsoft.com/office/drawing/2014/main" id="{6123833A-71F4-D26F-6A66-68CEA9A97F0E}"/>
              </a:ext>
            </a:extLst>
          </p:cNvPr>
          <p:cNvSpPr/>
          <p:nvPr userDrawn="1"/>
        </p:nvSpPr>
        <p:spPr>
          <a:xfrm>
            <a:off x="2" y="6857996"/>
            <a:ext cx="3551499" cy="450"/>
          </a:xfrm>
          <a:custGeom>
            <a:avLst/>
            <a:gdLst>
              <a:gd name="connsiteX0" fmla="*/ 0 w 3551499"/>
              <a:gd name="connsiteY0" fmla="*/ 0 h 450"/>
              <a:gd name="connsiteX1" fmla="*/ 1323107 w 3551499"/>
              <a:gd name="connsiteY1" fmla="*/ 0 h 450"/>
              <a:gd name="connsiteX2" fmla="*/ 1323107 w 3551499"/>
              <a:gd name="connsiteY2" fmla="*/ 4 h 450"/>
              <a:gd name="connsiteX3" fmla="*/ 3551499 w 3551499"/>
              <a:gd name="connsiteY3" fmla="*/ 4 h 450"/>
              <a:gd name="connsiteX4" fmla="*/ 3551499 w 3551499"/>
              <a:gd name="connsiteY4" fmla="*/ 450 h 450"/>
              <a:gd name="connsiteX5" fmla="*/ 0 w 3551499"/>
              <a:gd name="connsiteY5" fmla="*/ 450 h 450"/>
              <a:gd name="connsiteX6" fmla="*/ 0 w 3551499"/>
              <a:gd name="connsiteY6" fmla="*/ 0 h 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51499" h="450">
                <a:moveTo>
                  <a:pt x="0" y="0"/>
                </a:moveTo>
                <a:lnTo>
                  <a:pt x="1323107" y="0"/>
                </a:lnTo>
                <a:lnTo>
                  <a:pt x="1323107" y="4"/>
                </a:lnTo>
                <a:lnTo>
                  <a:pt x="3551499" y="4"/>
                </a:lnTo>
                <a:lnTo>
                  <a:pt x="3551499" y="450"/>
                </a:lnTo>
                <a:lnTo>
                  <a:pt x="0" y="45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7466C0EA-42C8-7938-0388-1192CA636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0008" y="2888588"/>
            <a:ext cx="3131243" cy="65455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600" b="0" i="0">
                <a:solidFill>
                  <a:schemeClr val="tx2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r>
              <a:rPr lang="en-GB"/>
              <a:t>Contents</a:t>
            </a:r>
            <a:endParaRPr lang="en-US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296C4CF5-79CF-49FB-CC4F-A3DBAE0A3A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74946" y="1341054"/>
            <a:ext cx="6816014" cy="4176339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 sz="1800">
                <a:solidFill>
                  <a:schemeClr val="bg1"/>
                </a:solidFill>
                <a:latin typeface="Gellix" pitchFamily="50" charset="0"/>
                <a:cs typeface="Gellix" pitchFamily="50" charset="0"/>
              </a:defRPr>
            </a:lvl1pPr>
            <a:lvl2pPr>
              <a:defRPr sz="1800">
                <a:latin typeface="Gellix" pitchFamily="50" charset="0"/>
                <a:cs typeface="Gellix" pitchFamily="50" charset="0"/>
              </a:defRPr>
            </a:lvl2pPr>
            <a:lvl3pPr>
              <a:defRPr sz="1800">
                <a:latin typeface="Gellix" pitchFamily="50" charset="0"/>
                <a:cs typeface="Gellix" pitchFamily="50" charset="0"/>
              </a:defRPr>
            </a:lvl3pPr>
            <a:lvl4pPr>
              <a:defRPr sz="1800">
                <a:latin typeface="Gellix" pitchFamily="50" charset="0"/>
                <a:cs typeface="Gellix" pitchFamily="50" charset="0"/>
              </a:defRPr>
            </a:lvl4pPr>
            <a:lvl5pPr>
              <a:defRPr sz="1800">
                <a:latin typeface="Gellix" pitchFamily="50" charset="0"/>
                <a:cs typeface="Gellix" pitchFamily="50" charset="0"/>
              </a:defRPr>
            </a:lvl5pPr>
          </a:lstStyle>
          <a:p>
            <a:pPr lvl="0"/>
            <a:r>
              <a:rPr lang="en-US"/>
              <a:t>p.1 	Title section</a:t>
            </a:r>
          </a:p>
        </p:txBody>
      </p:sp>
      <p:sp>
        <p:nvSpPr>
          <p:cNvPr id="17" name="Espace réservé du numéro de diapositive 8">
            <a:extLst>
              <a:ext uri="{FF2B5EF4-FFF2-40B4-BE49-F238E27FC236}">
                <a16:creationId xmlns:a16="http://schemas.microsoft.com/office/drawing/2014/main" id="{B7365F2B-B792-0029-A3F8-A210E01F01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38884"/>
            <a:ext cx="471864" cy="30075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3887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orme libre 32">
            <a:extLst>
              <a:ext uri="{FF2B5EF4-FFF2-40B4-BE49-F238E27FC236}">
                <a16:creationId xmlns:a16="http://schemas.microsoft.com/office/drawing/2014/main" id="{E69FE3F9-7503-B8BF-5AF5-34C3EDF8FA3C}"/>
              </a:ext>
            </a:extLst>
          </p:cNvPr>
          <p:cNvSpPr/>
          <p:nvPr userDrawn="1"/>
        </p:nvSpPr>
        <p:spPr>
          <a:xfrm>
            <a:off x="1" y="-3"/>
            <a:ext cx="5715421" cy="6858449"/>
          </a:xfrm>
          <a:custGeom>
            <a:avLst/>
            <a:gdLst>
              <a:gd name="connsiteX0" fmla="*/ 0 w 5715421"/>
              <a:gd name="connsiteY0" fmla="*/ 0 h 6858449"/>
              <a:gd name="connsiteX1" fmla="*/ 4795519 w 5715421"/>
              <a:gd name="connsiteY1" fmla="*/ 0 h 6858449"/>
              <a:gd name="connsiteX2" fmla="*/ 4795519 w 5715421"/>
              <a:gd name="connsiteY2" fmla="*/ 3 h 6858449"/>
              <a:gd name="connsiteX3" fmla="*/ 4854911 w 5715421"/>
              <a:gd name="connsiteY3" fmla="*/ 3 h 6858449"/>
              <a:gd name="connsiteX4" fmla="*/ 5715421 w 5715421"/>
              <a:gd name="connsiteY4" fmla="*/ 3 h 6858449"/>
              <a:gd name="connsiteX5" fmla="*/ 5708685 w 5715421"/>
              <a:gd name="connsiteY5" fmla="*/ 14160 h 6858449"/>
              <a:gd name="connsiteX6" fmla="*/ 4919200 w 5715421"/>
              <a:gd name="connsiteY6" fmla="*/ 3464564 h 6858449"/>
              <a:gd name="connsiteX7" fmla="*/ 5638396 w 5715421"/>
              <a:gd name="connsiteY7" fmla="*/ 6707689 h 6858449"/>
              <a:gd name="connsiteX8" fmla="*/ 5707693 w 5715421"/>
              <a:gd name="connsiteY8" fmla="*/ 6858003 h 6858449"/>
              <a:gd name="connsiteX9" fmla="*/ 4854911 w 5715421"/>
              <a:gd name="connsiteY9" fmla="*/ 6858003 h 6858449"/>
              <a:gd name="connsiteX10" fmla="*/ 4854911 w 5715421"/>
              <a:gd name="connsiteY10" fmla="*/ 6858449 h 6858449"/>
              <a:gd name="connsiteX11" fmla="*/ 1303412 w 5715421"/>
              <a:gd name="connsiteY11" fmla="*/ 6858449 h 6858449"/>
              <a:gd name="connsiteX12" fmla="*/ 1303412 w 5715421"/>
              <a:gd name="connsiteY12" fmla="*/ 6857999 h 6858449"/>
              <a:gd name="connsiteX13" fmla="*/ 0 w 5715421"/>
              <a:gd name="connsiteY13" fmla="*/ 6857999 h 6858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715421" h="6858449">
                <a:moveTo>
                  <a:pt x="0" y="0"/>
                </a:moveTo>
                <a:lnTo>
                  <a:pt x="4795519" y="0"/>
                </a:lnTo>
                <a:lnTo>
                  <a:pt x="4795519" y="3"/>
                </a:lnTo>
                <a:lnTo>
                  <a:pt x="4854911" y="3"/>
                </a:lnTo>
                <a:lnTo>
                  <a:pt x="5715421" y="3"/>
                </a:lnTo>
                <a:lnTo>
                  <a:pt x="5708685" y="14160"/>
                </a:lnTo>
                <a:cubicBezTo>
                  <a:pt x="5441985" y="591062"/>
                  <a:pt x="4915768" y="1940164"/>
                  <a:pt x="4919200" y="3464564"/>
                </a:cubicBezTo>
                <a:cubicBezTo>
                  <a:pt x="4922345" y="4861931"/>
                  <a:pt x="5361351" y="6086257"/>
                  <a:pt x="5638396" y="6707689"/>
                </a:cubicBezTo>
                <a:lnTo>
                  <a:pt x="5707693" y="6858003"/>
                </a:lnTo>
                <a:lnTo>
                  <a:pt x="4854911" y="6858003"/>
                </a:lnTo>
                <a:lnTo>
                  <a:pt x="4854911" y="6858449"/>
                </a:lnTo>
                <a:lnTo>
                  <a:pt x="1303412" y="6858449"/>
                </a:lnTo>
                <a:lnTo>
                  <a:pt x="1303412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8" name="Straight Connector 8">
            <a:extLst>
              <a:ext uri="{FF2B5EF4-FFF2-40B4-BE49-F238E27FC236}">
                <a16:creationId xmlns:a16="http://schemas.microsoft.com/office/drawing/2014/main" id="{8D430C7E-DD70-0E0C-87C0-1046EA92A3D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23576" y="3312436"/>
            <a:ext cx="5483627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itle 2">
            <a:extLst>
              <a:ext uri="{FF2B5EF4-FFF2-40B4-BE49-F238E27FC236}">
                <a16:creationId xmlns:a16="http://schemas.microsoft.com/office/drawing/2014/main" id="{7466C0EA-42C8-7938-0388-1192CA636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200" y="751981"/>
            <a:ext cx="3931600" cy="2493165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600" b="0" i="0">
                <a:solidFill>
                  <a:schemeClr val="tx2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r>
              <a:rPr lang="en-GB"/>
              <a:t>Text</a:t>
            </a:r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024EDCD-994A-4E5E-10E1-E8EB9FE324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23729" y="3429446"/>
            <a:ext cx="5467232" cy="238781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800" b="1" i="0" cap="none" spc="0">
                <a:ln w="0"/>
                <a:solidFill>
                  <a:schemeClr val="bg1"/>
                </a:solidFill>
                <a:effectLst/>
                <a:latin typeface="Gellix" pitchFamily="2" charset="77"/>
                <a:cs typeface="Gellix" pitchFamily="2" charset="77"/>
              </a:defRPr>
            </a:lvl1pPr>
            <a:lvl2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2pPr>
            <a:lvl3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3pPr>
            <a:lvl4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4pPr>
            <a:lvl5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5pPr>
          </a:lstStyle>
          <a:p>
            <a:pPr lvl="0"/>
            <a:r>
              <a:rPr lang="en-GB"/>
              <a:t>Text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43936FB-8567-E71E-2B4D-CBEDE14E2D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23577" y="751981"/>
            <a:ext cx="5467794" cy="2493166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defRPr sz="350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31" name="Espace réservé du numéro de diapositive 8">
            <a:extLst>
              <a:ext uri="{FF2B5EF4-FFF2-40B4-BE49-F238E27FC236}">
                <a16:creationId xmlns:a16="http://schemas.microsoft.com/office/drawing/2014/main" id="{38FF2A18-F7E4-9591-AAAB-D39E635AB1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38884"/>
            <a:ext cx="471864" cy="30075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861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DCA8CEF-8539-5F2D-63F8-506B97CBF21E}"/>
              </a:ext>
            </a:extLst>
          </p:cNvPr>
          <p:cNvSpPr/>
          <p:nvPr userDrawn="1"/>
        </p:nvSpPr>
        <p:spPr>
          <a:xfrm>
            <a:off x="-160892" y="0"/>
            <a:ext cx="798683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orme libre 18">
            <a:extLst>
              <a:ext uri="{FF2B5EF4-FFF2-40B4-BE49-F238E27FC236}">
                <a16:creationId xmlns:a16="http://schemas.microsoft.com/office/drawing/2014/main" id="{BE36239A-D55A-E3FD-678E-2C83E0150EA2}"/>
              </a:ext>
            </a:extLst>
          </p:cNvPr>
          <p:cNvSpPr/>
          <p:nvPr userDrawn="1"/>
        </p:nvSpPr>
        <p:spPr>
          <a:xfrm flipV="1">
            <a:off x="7037525" y="0"/>
            <a:ext cx="5154475" cy="6857999"/>
          </a:xfrm>
          <a:custGeom>
            <a:avLst/>
            <a:gdLst>
              <a:gd name="connsiteX0" fmla="*/ 796238 w 5154475"/>
              <a:gd name="connsiteY0" fmla="*/ 6857999 h 6857999"/>
              <a:gd name="connsiteX1" fmla="*/ 5154475 w 5154475"/>
              <a:gd name="connsiteY1" fmla="*/ 6857999 h 6857999"/>
              <a:gd name="connsiteX2" fmla="*/ 5154475 w 5154475"/>
              <a:gd name="connsiteY2" fmla="*/ 0 h 6857999"/>
              <a:gd name="connsiteX3" fmla="*/ 788510 w 5154475"/>
              <a:gd name="connsiteY3" fmla="*/ 0 h 6857999"/>
              <a:gd name="connsiteX4" fmla="*/ 719213 w 5154475"/>
              <a:gd name="connsiteY4" fmla="*/ 150313 h 6857999"/>
              <a:gd name="connsiteX5" fmla="*/ 17 w 5154475"/>
              <a:gd name="connsiteY5" fmla="*/ 3393438 h 6857999"/>
              <a:gd name="connsiteX6" fmla="*/ 789502 w 5154475"/>
              <a:gd name="connsiteY6" fmla="*/ 684384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4475" h="6857999">
                <a:moveTo>
                  <a:pt x="796238" y="6857999"/>
                </a:moveTo>
                <a:lnTo>
                  <a:pt x="5154475" y="6857999"/>
                </a:lnTo>
                <a:lnTo>
                  <a:pt x="5154475" y="0"/>
                </a:lnTo>
                <a:lnTo>
                  <a:pt x="788510" y="0"/>
                </a:lnTo>
                <a:lnTo>
                  <a:pt x="719213" y="150313"/>
                </a:lnTo>
                <a:cubicBezTo>
                  <a:pt x="442168" y="771745"/>
                  <a:pt x="3162" y="1996071"/>
                  <a:pt x="17" y="3393438"/>
                </a:cubicBezTo>
                <a:cubicBezTo>
                  <a:pt x="-3415" y="4917838"/>
                  <a:pt x="522802" y="6266940"/>
                  <a:pt x="789502" y="6843842"/>
                </a:cubicBezTo>
                <a:close/>
              </a:path>
            </a:pathLst>
          </a:custGeom>
          <a:solidFill>
            <a:srgbClr val="007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cxnSp>
        <p:nvCxnSpPr>
          <p:cNvPr id="8" name="Straight Connector 8">
            <a:extLst>
              <a:ext uri="{FF2B5EF4-FFF2-40B4-BE49-F238E27FC236}">
                <a16:creationId xmlns:a16="http://schemas.microsoft.com/office/drawing/2014/main" id="{8D430C7E-DD70-0E0C-87C0-1046EA92A3D7}"/>
              </a:ext>
            </a:extLst>
          </p:cNvPr>
          <p:cNvCxnSpPr>
            <a:cxnSpLocks/>
          </p:cNvCxnSpPr>
          <p:nvPr userDrawn="1"/>
        </p:nvCxnSpPr>
        <p:spPr>
          <a:xfrm>
            <a:off x="691200" y="3312436"/>
            <a:ext cx="5775606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itle 2">
            <a:extLst>
              <a:ext uri="{FF2B5EF4-FFF2-40B4-BE49-F238E27FC236}">
                <a16:creationId xmlns:a16="http://schemas.microsoft.com/office/drawing/2014/main" id="{7466C0EA-42C8-7938-0388-1192CA636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4848" y="1084085"/>
            <a:ext cx="3424596" cy="2161064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600" b="0" i="0">
                <a:solidFill>
                  <a:schemeClr val="tx2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r>
              <a:rPr lang="en-GB"/>
              <a:t>Text</a:t>
            </a:r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024EDCD-994A-4E5E-10E1-E8EB9FE324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1183" y="3429447"/>
            <a:ext cx="5737601" cy="155969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800" b="1" i="0" cap="none" spc="0">
                <a:ln w="0"/>
                <a:solidFill>
                  <a:schemeClr val="bg1"/>
                </a:solidFill>
                <a:effectLst/>
                <a:latin typeface="Gellix" pitchFamily="2" charset="77"/>
                <a:cs typeface="Gellix" pitchFamily="2" charset="77"/>
              </a:defRPr>
            </a:lvl1pPr>
            <a:lvl2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2pPr>
            <a:lvl3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3pPr>
            <a:lvl4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4pPr>
            <a:lvl5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5pPr>
          </a:lstStyle>
          <a:p>
            <a:pPr lvl="0"/>
            <a:r>
              <a:rPr lang="en-GB"/>
              <a:t>Text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43936FB-8567-E71E-2B4D-CBEDE14E2D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1200" y="1084085"/>
            <a:ext cx="5737601" cy="2161062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defRPr sz="350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pPr lvl="0"/>
            <a:r>
              <a:rPr lang="en-GB" noProof="0"/>
              <a:t>Text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6288BE8F-9174-D47B-5E57-0F7624A65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156"/>
          <a:stretch/>
        </p:blipFill>
        <p:spPr>
          <a:xfrm>
            <a:off x="11511279" y="6308809"/>
            <a:ext cx="245667" cy="403200"/>
          </a:xfrm>
          <a:prstGeom prst="rect">
            <a:avLst/>
          </a:prstGeom>
        </p:spPr>
      </p:pic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DC79F05A-DFA6-66E8-5BEC-079A955057C3}"/>
              </a:ext>
            </a:extLst>
          </p:cNvPr>
          <p:cNvCxnSpPr>
            <a:cxnSpLocks/>
          </p:cNvCxnSpPr>
          <p:nvPr userDrawn="1"/>
        </p:nvCxnSpPr>
        <p:spPr>
          <a:xfrm>
            <a:off x="0" y="6509583"/>
            <a:ext cx="11261124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space réservé du numéro de diapositive 8">
            <a:extLst>
              <a:ext uri="{FF2B5EF4-FFF2-40B4-BE49-F238E27FC236}">
                <a16:creationId xmlns:a16="http://schemas.microsoft.com/office/drawing/2014/main" id="{4187916B-E1BD-5589-DE61-93D096AF2C07}"/>
              </a:ext>
            </a:extLst>
          </p:cNvPr>
          <p:cNvSpPr txBox="1">
            <a:spLocks/>
          </p:cNvSpPr>
          <p:nvPr userDrawn="1"/>
        </p:nvSpPr>
        <p:spPr>
          <a:xfrm>
            <a:off x="11019096" y="6338884"/>
            <a:ext cx="471864" cy="30075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A75652-2DD9-2242-928B-C4408E21A69B}" type="slidenum">
              <a:rPr lang="en-GB" smtClean="0">
                <a:solidFill>
                  <a:schemeClr val="tx2"/>
                </a:solidFill>
              </a:rPr>
              <a:pPr/>
              <a:t>‹nr.›</a:t>
            </a:fld>
            <a:endParaRPr lang="en-GB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972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5885C694-F824-AD9A-A457-7FEFE8D5C2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200" y="604004"/>
            <a:ext cx="10799759" cy="6017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C6FA973E-AADD-C2D8-F258-62C5149D54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385" y="1754293"/>
            <a:ext cx="10806575" cy="431149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defRPr sz="2400" b="1" i="0">
                <a:solidFill>
                  <a:schemeClr val="tx1"/>
                </a:solidFill>
                <a:latin typeface="Gellix" pitchFamily="2" charset="77"/>
                <a:cs typeface="Gellix" pitchFamily="2" charset="77"/>
              </a:defRPr>
            </a:lvl1pPr>
            <a:lvl2pPr marL="9525" indent="0">
              <a:buNone/>
              <a:tabLst/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2pPr>
            <a:lvl3pPr marL="1257300" indent="-342900">
              <a:buFont typeface="+mj-lt"/>
              <a:buAutoNum type="arabicPeriod"/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3pPr>
            <a:lvl4pPr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4pPr>
            <a:lvl5pPr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63FA8CB-1F09-583C-BF25-38C46EAFDB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4385" y="2312417"/>
            <a:ext cx="10806575" cy="370109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800">
                <a:solidFill>
                  <a:schemeClr val="bg1"/>
                </a:solidFill>
                <a:latin typeface="Gellix" pitchFamily="50" charset="0"/>
                <a:cs typeface="Gellix" pitchFamily="50" charset="0"/>
              </a:defRPr>
            </a:lvl1pPr>
            <a:lvl2pPr>
              <a:defRPr sz="1800">
                <a:latin typeface="Gellix" pitchFamily="50" charset="0"/>
                <a:cs typeface="Gellix" pitchFamily="50" charset="0"/>
              </a:defRPr>
            </a:lvl2pPr>
            <a:lvl3pPr>
              <a:defRPr sz="1800">
                <a:latin typeface="Gellix" pitchFamily="50" charset="0"/>
                <a:cs typeface="Gellix" pitchFamily="50" charset="0"/>
              </a:defRPr>
            </a:lvl3pPr>
            <a:lvl4pPr>
              <a:defRPr sz="1800">
                <a:latin typeface="Gellix" pitchFamily="50" charset="0"/>
                <a:cs typeface="Gellix" pitchFamily="50" charset="0"/>
              </a:defRPr>
            </a:lvl4pPr>
            <a:lvl5pPr>
              <a:defRPr sz="1800">
                <a:latin typeface="Gellix" pitchFamily="50" charset="0"/>
                <a:cs typeface="Gellix" pitchFamily="50" charset="0"/>
              </a:defRPr>
            </a:lvl5pPr>
          </a:lstStyle>
          <a:p>
            <a:pPr lvl="0"/>
            <a:r>
              <a:rPr lang="en-US"/>
              <a:t>Text</a:t>
            </a:r>
            <a:endParaRPr lang="fr-FR"/>
          </a:p>
        </p:txBody>
      </p:sp>
      <p:sp>
        <p:nvSpPr>
          <p:cNvPr id="7" name="Espace réservé du numéro de diapositive 8">
            <a:extLst>
              <a:ext uri="{FF2B5EF4-FFF2-40B4-BE49-F238E27FC236}">
                <a16:creationId xmlns:a16="http://schemas.microsoft.com/office/drawing/2014/main" id="{5BDF3EE6-C65B-FC77-96EE-5740F8A928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38884"/>
            <a:ext cx="471864" cy="30075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513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D47B73-DAE6-207A-EA70-4B2DEC9928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A75652-2DD9-2242-928B-C4408E21A69B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4" name="Title 9">
            <a:extLst>
              <a:ext uri="{FF2B5EF4-FFF2-40B4-BE49-F238E27FC236}">
                <a16:creationId xmlns:a16="http://schemas.microsoft.com/office/drawing/2014/main" id="{DE9816CC-37AC-4189-E877-9F2E6AD8A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200" y="1365382"/>
            <a:ext cx="10799759" cy="677108"/>
          </a:xfrm>
        </p:spPr>
        <p:txBody>
          <a:bodyPr anchor="b"/>
          <a:lstStyle>
            <a:lvl1pPr>
              <a:defRPr sz="4000"/>
            </a:lvl1pPr>
          </a:lstStyle>
          <a:p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507055E5-BC58-71B7-0342-1ECEC1A147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386" y="2168344"/>
            <a:ext cx="10504314" cy="276999"/>
          </a:xfrm>
        </p:spPr>
        <p:txBody>
          <a:bodyPr anchor="t"/>
          <a:lstStyle>
            <a:lvl1pPr>
              <a:defRPr b="1"/>
            </a:lvl1pPr>
          </a:lstStyle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FA123FF1-FC91-CD67-CE65-AE5EEC1D5B4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4386" y="2847838"/>
            <a:ext cx="10806575" cy="354136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</a:lstStyle>
          <a:p>
            <a:pPr>
              <a:lnSpc>
                <a:spcPct val="15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290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D47B73-DAE6-207A-EA70-4B2DEC9928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A75652-2DD9-2242-928B-C4408E21A69B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28E74B13-D3C2-1ABE-3B41-790E91006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200" y="811384"/>
            <a:ext cx="10799759" cy="615553"/>
          </a:xfrm>
        </p:spPr>
        <p:txBody>
          <a:bodyPr anchor="t"/>
          <a:lstStyle>
            <a:lvl1pPr>
              <a:defRPr sz="4000"/>
            </a:lvl1pPr>
          </a:lstStyle>
          <a:p>
            <a:endParaRPr lang="en-US" b="1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A1A848B-8D49-3157-6300-73289E3D2E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386" y="1514421"/>
            <a:ext cx="10504314" cy="276999"/>
          </a:xfrm>
        </p:spPr>
        <p:txBody>
          <a:bodyPr/>
          <a:lstStyle>
            <a:lvl1pPr>
              <a:defRPr b="1"/>
            </a:lvl1pPr>
          </a:lstStyle>
          <a:p>
            <a:endParaRPr lang="en-US" sz="1800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77CEFE8-645E-5CD1-4216-723602A6D4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4386" y="2069404"/>
            <a:ext cx="10806575" cy="314766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</a:lstStyle>
          <a:p>
            <a:pPr>
              <a:lnSpc>
                <a:spcPct val="15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100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80374" y="488358"/>
            <a:ext cx="8777817" cy="615553"/>
          </a:xfrm>
        </p:spPr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Gellix"/>
                <a:cs typeface="Gellix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80374" y="2032000"/>
            <a:ext cx="8777816" cy="188499"/>
          </a:xfrm>
        </p:spPr>
        <p:txBody>
          <a:bodyPr lIns="0" tIns="0" rIns="0" bIns="0"/>
          <a:lstStyle>
            <a:lvl1pPr>
              <a:defRPr sz="1067" b="0" i="0">
                <a:solidFill>
                  <a:schemeClr val="bg1"/>
                </a:solidFill>
                <a:latin typeface="Gellix"/>
                <a:cs typeface="Gellix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12/5/2024</a:t>
            </a:fld>
            <a:endParaRPr lang="en-US"/>
          </a:p>
        </p:txBody>
      </p:sp>
      <p:sp>
        <p:nvSpPr>
          <p:cNvPr id="7" name="Espace réservé du numéro de diapositive 8">
            <a:extLst>
              <a:ext uri="{FF2B5EF4-FFF2-40B4-BE49-F238E27FC236}">
                <a16:creationId xmlns:a16="http://schemas.microsoft.com/office/drawing/2014/main" id="{5F56473E-1AE3-B977-69FF-FEA87FC25D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73847"/>
            <a:ext cx="471864" cy="23083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108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80374" y="488358"/>
            <a:ext cx="8777817" cy="615553"/>
          </a:xfrm>
        </p:spPr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Gellix"/>
                <a:cs typeface="Gellix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11" name="Espace réservé du numéro de diapositive 8">
            <a:extLst>
              <a:ext uri="{FF2B5EF4-FFF2-40B4-BE49-F238E27FC236}">
                <a16:creationId xmlns:a16="http://schemas.microsoft.com/office/drawing/2014/main" id="{E2392D67-23BF-2327-E30B-8A342EB470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73847"/>
            <a:ext cx="471864" cy="23083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720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07DFF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80374" y="488358"/>
            <a:ext cx="8777817" cy="615553"/>
          </a:xfrm>
        </p:spPr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Gellix"/>
                <a:cs typeface="Gellix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12/5/2024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10703950" y="6090810"/>
            <a:ext cx="236220" cy="187113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1" i="0">
                <a:solidFill>
                  <a:schemeClr val="tx1"/>
                </a:solidFill>
                <a:latin typeface="Gellix"/>
                <a:cs typeface="Gellix"/>
              </a:defRPr>
            </a:lvl1pPr>
          </a:lstStyle>
          <a:p>
            <a:pPr marL="49109">
              <a:lnSpc>
                <a:spcPts val="1407"/>
              </a:lnSpc>
            </a:pPr>
            <a:fld id="{81D60167-4931-47E6-BA6A-407CBD079E47}" type="slidenum">
              <a:rPr lang="en-GB" spc="-17" smtClean="0"/>
              <a:pPr marL="49109">
                <a:lnSpc>
                  <a:spcPts val="1407"/>
                </a:lnSpc>
              </a:pPr>
              <a:t>‹nr.›</a:t>
            </a:fld>
            <a:endParaRPr lang="en-GB" spc="-17"/>
          </a:p>
        </p:txBody>
      </p:sp>
    </p:spTree>
    <p:extLst>
      <p:ext uri="{BB962C8B-B14F-4D97-AF65-F5344CB8AC3E}">
        <p14:creationId xmlns:p14="http://schemas.microsoft.com/office/powerpoint/2010/main" val="98745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8">
            <a:extLst>
              <a:ext uri="{FF2B5EF4-FFF2-40B4-BE49-F238E27FC236}">
                <a16:creationId xmlns:a16="http://schemas.microsoft.com/office/drawing/2014/main" id="{C41C41EC-8816-A10A-C1BA-4CA304F93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73847"/>
            <a:ext cx="471864" cy="23083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811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5885C694-F824-AD9A-A457-7FEFE8D5C2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200" y="604004"/>
            <a:ext cx="10799759" cy="6017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C6FA973E-AADD-C2D8-F258-62C5149D54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385" y="1754293"/>
            <a:ext cx="10806575" cy="431149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defRPr sz="2400" b="1" i="0">
                <a:solidFill>
                  <a:schemeClr val="tx1"/>
                </a:solidFill>
                <a:latin typeface="Gellix" pitchFamily="2" charset="77"/>
                <a:cs typeface="Gellix" pitchFamily="2" charset="77"/>
              </a:defRPr>
            </a:lvl1pPr>
            <a:lvl2pPr marL="9525" indent="0">
              <a:buNone/>
              <a:tabLst/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2pPr>
            <a:lvl3pPr marL="1257300" indent="-342900">
              <a:buFont typeface="+mj-lt"/>
              <a:buAutoNum type="arabicPeriod"/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3pPr>
            <a:lvl4pPr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4pPr>
            <a:lvl5pPr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63FA8CB-1F09-583C-BF25-38C46EAFDB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4385" y="2312417"/>
            <a:ext cx="10806575" cy="370109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800">
                <a:solidFill>
                  <a:schemeClr val="bg1"/>
                </a:solidFill>
                <a:latin typeface="Gellix" pitchFamily="50" charset="0"/>
                <a:cs typeface="Gellix" pitchFamily="50" charset="0"/>
              </a:defRPr>
            </a:lvl1pPr>
            <a:lvl2pPr>
              <a:defRPr sz="1800">
                <a:latin typeface="Gellix" pitchFamily="50" charset="0"/>
                <a:cs typeface="Gellix" pitchFamily="50" charset="0"/>
              </a:defRPr>
            </a:lvl2pPr>
            <a:lvl3pPr>
              <a:defRPr sz="1800">
                <a:latin typeface="Gellix" pitchFamily="50" charset="0"/>
                <a:cs typeface="Gellix" pitchFamily="50" charset="0"/>
              </a:defRPr>
            </a:lvl3pPr>
            <a:lvl4pPr>
              <a:defRPr sz="1800">
                <a:latin typeface="Gellix" pitchFamily="50" charset="0"/>
                <a:cs typeface="Gellix" pitchFamily="50" charset="0"/>
              </a:defRPr>
            </a:lvl4pPr>
            <a:lvl5pPr>
              <a:defRPr sz="1800">
                <a:latin typeface="Gellix" pitchFamily="50" charset="0"/>
                <a:cs typeface="Gellix" pitchFamily="50" charset="0"/>
              </a:defRPr>
            </a:lvl5pPr>
          </a:lstStyle>
          <a:p>
            <a:pPr lvl="0"/>
            <a:r>
              <a:rPr lang="en-US"/>
              <a:t>Text</a:t>
            </a:r>
            <a:endParaRPr lang="fr-FR"/>
          </a:p>
        </p:txBody>
      </p:sp>
      <p:sp>
        <p:nvSpPr>
          <p:cNvPr id="7" name="Espace réservé du numéro de diapositive 8">
            <a:extLst>
              <a:ext uri="{FF2B5EF4-FFF2-40B4-BE49-F238E27FC236}">
                <a16:creationId xmlns:a16="http://schemas.microsoft.com/office/drawing/2014/main" id="{5BDF3EE6-C65B-FC77-96EE-5740F8A928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38884"/>
            <a:ext cx="471864" cy="30075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513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5885C694-F824-AD9A-A457-7FEFE8D5C2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200" y="604004"/>
            <a:ext cx="10799759" cy="6017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C6FA973E-AADD-C2D8-F258-62C5149D54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385" y="1754293"/>
            <a:ext cx="10806575" cy="431149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defRPr sz="2400" b="1" i="0">
                <a:solidFill>
                  <a:schemeClr val="tx1"/>
                </a:solidFill>
                <a:latin typeface="Gellix" pitchFamily="2" charset="77"/>
                <a:cs typeface="Gellix" pitchFamily="2" charset="77"/>
              </a:defRPr>
            </a:lvl1pPr>
            <a:lvl2pPr marL="9525" indent="0">
              <a:buNone/>
              <a:tabLst/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2pPr>
            <a:lvl3pPr marL="1257300" indent="-342900">
              <a:buFont typeface="+mj-lt"/>
              <a:buAutoNum type="arabicPeriod"/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3pPr>
            <a:lvl4pPr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4pPr>
            <a:lvl5pPr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63FA8CB-1F09-583C-BF25-38C46EAFDB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4385" y="2312417"/>
            <a:ext cx="10806575" cy="370109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800">
                <a:solidFill>
                  <a:schemeClr val="bg1"/>
                </a:solidFill>
                <a:latin typeface="Gellix" pitchFamily="50" charset="0"/>
                <a:cs typeface="Gellix" pitchFamily="50" charset="0"/>
              </a:defRPr>
            </a:lvl1pPr>
            <a:lvl2pPr>
              <a:defRPr sz="1800">
                <a:latin typeface="Gellix" pitchFamily="50" charset="0"/>
                <a:cs typeface="Gellix" pitchFamily="50" charset="0"/>
              </a:defRPr>
            </a:lvl2pPr>
            <a:lvl3pPr>
              <a:defRPr sz="1800">
                <a:latin typeface="Gellix" pitchFamily="50" charset="0"/>
                <a:cs typeface="Gellix" pitchFamily="50" charset="0"/>
              </a:defRPr>
            </a:lvl3pPr>
            <a:lvl4pPr>
              <a:defRPr sz="1800">
                <a:latin typeface="Gellix" pitchFamily="50" charset="0"/>
                <a:cs typeface="Gellix" pitchFamily="50" charset="0"/>
              </a:defRPr>
            </a:lvl4pPr>
            <a:lvl5pPr>
              <a:defRPr sz="1800">
                <a:latin typeface="Gellix" pitchFamily="50" charset="0"/>
                <a:cs typeface="Gellix" pitchFamily="50" charset="0"/>
              </a:defRPr>
            </a:lvl5pPr>
          </a:lstStyle>
          <a:p>
            <a:pPr lvl="0"/>
            <a:r>
              <a:rPr lang="en-US"/>
              <a:t>Text</a:t>
            </a:r>
            <a:endParaRPr lang="fr-FR"/>
          </a:p>
        </p:txBody>
      </p:sp>
      <p:sp>
        <p:nvSpPr>
          <p:cNvPr id="7" name="Espace réservé du numéro de diapositive 8">
            <a:extLst>
              <a:ext uri="{FF2B5EF4-FFF2-40B4-BE49-F238E27FC236}">
                <a16:creationId xmlns:a16="http://schemas.microsoft.com/office/drawing/2014/main" id="{5BDF3EE6-C65B-FC77-96EE-5740F8A928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38884"/>
            <a:ext cx="471864" cy="30075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755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80374" y="488358"/>
            <a:ext cx="8777817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Gellix"/>
                <a:cs typeface="Gellix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80374" y="2056287"/>
            <a:ext cx="55626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bg1"/>
                </a:solidFill>
                <a:latin typeface="Gellix"/>
                <a:cs typeface="Gellix"/>
              </a:defRPr>
            </a:lvl1pPr>
          </a:lstStyle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E6F3FB-741A-D5EA-8B3C-F4E59DD249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11281" y="6308810"/>
            <a:ext cx="245667" cy="401549"/>
          </a:xfrm>
          <a:prstGeom prst="rect">
            <a:avLst/>
          </a:prstGeom>
        </p:spPr>
      </p:pic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C4947AC-D100-9AF1-409D-8F33900EF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73847"/>
            <a:ext cx="471864" cy="23083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‹nr.›</a:t>
            </a:fld>
            <a:endParaRPr lang="en-GB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3DC3E54-7867-49F5-6BA6-AEF19E7D21FA}"/>
              </a:ext>
            </a:extLst>
          </p:cNvPr>
          <p:cNvCxnSpPr>
            <a:cxnSpLocks/>
          </p:cNvCxnSpPr>
          <p:nvPr userDrawn="1"/>
        </p:nvCxnSpPr>
        <p:spPr>
          <a:xfrm>
            <a:off x="692994" y="6509583"/>
            <a:ext cx="105681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424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93" r:id="rId2"/>
    <p:sldLayoutId id="2147483694" r:id="rId3"/>
    <p:sldLayoutId id="2147483662" r:id="rId4"/>
    <p:sldLayoutId id="2147483663" r:id="rId5"/>
    <p:sldLayoutId id="2147483664" r:id="rId6"/>
    <p:sldLayoutId id="2147483665" r:id="rId7"/>
    <p:sldLayoutId id="2147483691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3F5276-780B-D2DD-51CE-2DDC94589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000"/>
          <a:stretch/>
        </p:blipFill>
        <p:spPr>
          <a:xfrm>
            <a:off x="11511280" y="6308809"/>
            <a:ext cx="245667" cy="401549"/>
          </a:xfrm>
          <a:prstGeom prst="rect">
            <a:avLst/>
          </a:prstGeom>
        </p:spPr>
      </p:pic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1F47D69-D11F-86E8-B1FC-5B38F45EB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38884"/>
            <a:ext cx="471864" cy="30075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‹nr.›</a:t>
            </a:fld>
            <a:endParaRPr lang="en-GB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32C5D15-37B3-D8FB-8490-BEF82E743F0B}"/>
              </a:ext>
            </a:extLst>
          </p:cNvPr>
          <p:cNvCxnSpPr>
            <a:cxnSpLocks/>
          </p:cNvCxnSpPr>
          <p:nvPr userDrawn="1"/>
        </p:nvCxnSpPr>
        <p:spPr>
          <a:xfrm>
            <a:off x="692993" y="6509583"/>
            <a:ext cx="1056813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6777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rgbClr val="FFFFFF"/>
          </a:solidFill>
          <a:latin typeface="Gotham Medium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None/>
        <a:defRPr sz="2800" b="0" i="0" kern="1200">
          <a:solidFill>
            <a:schemeClr val="tx1"/>
          </a:solidFill>
          <a:latin typeface="Gotham Medium" pitchFamily="2" charset="0"/>
          <a:ea typeface="+mn-ea"/>
          <a:cs typeface="+mn-cs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80374" y="488358"/>
            <a:ext cx="8777817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Gellix"/>
                <a:cs typeface="Gellix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628637" y="2056287"/>
            <a:ext cx="55626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bg1"/>
                </a:solidFill>
                <a:latin typeface="Gellix"/>
                <a:cs typeface="Gellix"/>
              </a:defRPr>
            </a:lvl1pPr>
          </a:lstStyle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E6F3FB-741A-D5EA-8B3C-F4E59DD249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11281" y="6308810"/>
            <a:ext cx="245667" cy="401549"/>
          </a:xfrm>
          <a:prstGeom prst="rect">
            <a:avLst/>
          </a:prstGeom>
        </p:spPr>
      </p:pic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C4947AC-D100-9AF1-409D-8F33900EF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73847"/>
            <a:ext cx="471864" cy="23083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‹nr.›</a:t>
            </a:fld>
            <a:endParaRPr lang="en-GB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3DC3E54-7867-49F5-6BA6-AEF19E7D21FA}"/>
              </a:ext>
            </a:extLst>
          </p:cNvPr>
          <p:cNvCxnSpPr>
            <a:cxnSpLocks/>
          </p:cNvCxnSpPr>
          <p:nvPr userDrawn="1"/>
        </p:nvCxnSpPr>
        <p:spPr>
          <a:xfrm>
            <a:off x="692994" y="6509583"/>
            <a:ext cx="105681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424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6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00C5E-309C-853A-CD16-BBD4B8A3B4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9258" y="2708642"/>
            <a:ext cx="4439920" cy="626533"/>
          </a:xfrm>
        </p:spPr>
        <p:txBody>
          <a:bodyPr/>
          <a:lstStyle/>
          <a:p>
            <a:r>
              <a:rPr lang="en-US"/>
              <a:t>Integrity Moments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9D12DB-30F6-4D40-3323-123676DB2A15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5389563" y="3700463"/>
            <a:ext cx="4440237" cy="553998"/>
          </a:xfrm>
        </p:spPr>
        <p:txBody>
          <a:bodyPr/>
          <a:lstStyle/>
          <a:p>
            <a:r>
              <a:rPr lang="en-US" sz="1800" dirty="0"/>
              <a:t>Case Overview:</a:t>
            </a:r>
            <a:br>
              <a:rPr lang="en-US" sz="1800" dirty="0"/>
            </a:br>
            <a:r>
              <a:rPr lang="en-US" dirty="0"/>
              <a:t>The Wirecard Scandal</a:t>
            </a:r>
            <a:endParaRPr lang="en-US" sz="1800" dirty="0"/>
          </a:p>
        </p:txBody>
      </p:sp>
      <p:pic>
        <p:nvPicPr>
          <p:cNvPr id="1028" name="Picture 4" descr="Afbeelding met computer, computer, Invoerapparaat, Elektronisch apparaat&#10;&#10;Automatisch gegenereerde beschrijving">
            <a:extLst>
              <a:ext uri="{FF2B5EF4-FFF2-40B4-BE49-F238E27FC236}">
                <a16:creationId xmlns:a16="http://schemas.microsoft.com/office/drawing/2014/main" id="{7319024C-3C50-7E9F-1DBD-BDD94FA65FC6}"/>
              </a:ext>
            </a:extLst>
          </p:cNvPr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2"/>
          <a:srcRect l="16677" r="16677"/>
          <a:stretch/>
        </p:blipFill>
        <p:spPr bwMode="auto">
          <a:xfrm>
            <a:off x="1363487" y="2168604"/>
            <a:ext cx="2520000" cy="252079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Espace réservé pour une image  14">
            <a:extLst>
              <a:ext uri="{FF2B5EF4-FFF2-40B4-BE49-F238E27FC236}">
                <a16:creationId xmlns:a16="http://schemas.microsoft.com/office/drawing/2014/main" id="{F2374F60-3695-CD20-B036-C1945E5ED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84" r="6328" b="1165"/>
          <a:stretch/>
        </p:blipFill>
        <p:spPr>
          <a:xfrm>
            <a:off x="0" y="7199085"/>
            <a:ext cx="12192000" cy="62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51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1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4" descr="Afbeelding met tekst, computer, computer, Elektronisch apparaat&#10;&#10;Automatisch gegenereerde beschrijving">
            <a:extLst>
              <a:ext uri="{FF2B5EF4-FFF2-40B4-BE49-F238E27FC236}">
                <a16:creationId xmlns:a16="http://schemas.microsoft.com/office/drawing/2014/main" id="{8C50ACFB-1B76-F4A6-DADE-E79E684DD10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2000"/>
          </a:blip>
          <a:srcRect t="34798" b="34798"/>
          <a:stretch/>
        </p:blipFill>
        <p:spPr>
          <a:xfrm>
            <a:off x="0" y="0"/>
            <a:ext cx="12192000" cy="247123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40256A99-F814-79BA-5B82-334E3BDF3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200" y="1235615"/>
            <a:ext cx="10799759" cy="923330"/>
          </a:xfrm>
        </p:spPr>
        <p:txBody>
          <a:bodyPr/>
          <a:lstStyle/>
          <a:p>
            <a:pPr rtl="0"/>
            <a:r>
              <a:rPr kumimoji="0" lang="en-GB" sz="6000" b="1" i="0" u="none" strike="noStrike" kern="1200" cap="none" spc="-17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Gellix" pitchFamily="2" charset="77"/>
                <a:ea typeface="+mj-ea"/>
              </a:rPr>
              <a:t>Case overview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12" name="ZoneTexte 47">
            <a:extLst>
              <a:ext uri="{FF2B5EF4-FFF2-40B4-BE49-F238E27FC236}">
                <a16:creationId xmlns:a16="http://schemas.microsoft.com/office/drawing/2014/main" id="{C7524B50-B892-85E7-744B-A4432CC132E6}"/>
              </a:ext>
            </a:extLst>
          </p:cNvPr>
          <p:cNvSpPr txBox="1"/>
          <p:nvPr/>
        </p:nvSpPr>
        <p:spPr>
          <a:xfrm>
            <a:off x="693275" y="2955123"/>
            <a:ext cx="3764425" cy="3307022"/>
          </a:xfrm>
          <a:prstGeom prst="rect">
            <a:avLst/>
          </a:prstGeom>
          <a:noFill/>
          <a:ln>
            <a:noFill/>
          </a:ln>
        </p:spPr>
        <p:txBody>
          <a:bodyPr wrap="square" tIns="120000" bIns="167999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llix" pitchFamily="50" charset="0"/>
                <a:ea typeface="+mn-ea"/>
                <a:cs typeface="Gellix" pitchFamily="50" charset="0"/>
              </a:rPr>
              <a:t>Wirecard, a German digital payment processing company (fintech), was involved in one of the largest corporate fraud scandals in Europe.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D20A692-D478-87CA-92E6-23ADB586BF56}"/>
              </a:ext>
            </a:extLst>
          </p:cNvPr>
          <p:cNvGrpSpPr/>
          <p:nvPr/>
        </p:nvGrpSpPr>
        <p:grpSpPr>
          <a:xfrm>
            <a:off x="5144387" y="2955123"/>
            <a:ext cx="2880000" cy="3652629"/>
            <a:chOff x="4620215" y="2955123"/>
            <a:chExt cx="2880000" cy="3652629"/>
          </a:xfrm>
        </p:grpSpPr>
        <p:sp>
          <p:nvSpPr>
            <p:cNvPr id="14" name="object 30">
              <a:extLst>
                <a:ext uri="{FF2B5EF4-FFF2-40B4-BE49-F238E27FC236}">
                  <a16:creationId xmlns:a16="http://schemas.microsoft.com/office/drawing/2014/main" id="{BCF513AF-4B91-45CD-106C-144335E173E4}"/>
                </a:ext>
              </a:extLst>
            </p:cNvPr>
            <p:cNvSpPr txBox="1"/>
            <p:nvPr/>
          </p:nvSpPr>
          <p:spPr>
            <a:xfrm>
              <a:off x="5196000" y="2955123"/>
              <a:ext cx="1800000" cy="439437"/>
            </a:xfrm>
            <a:prstGeom prst="rect">
              <a:avLst/>
            </a:prstGeom>
          </p:spPr>
          <p:txBody>
            <a:bodyPr vert="horz" wrap="square" lIns="0" tIns="8467" rIns="0" bIns="0" rtlCol="0">
              <a:spAutoFit/>
            </a:bodyPr>
            <a:lstStyle/>
            <a:p>
              <a:pPr marL="8467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6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Gellix"/>
                  <a:ea typeface="+mn-ea"/>
                  <a:cs typeface="Gellix"/>
                </a:rPr>
                <a:t>Key fact</a:t>
              </a:r>
            </a:p>
          </p:txBody>
        </p:sp>
        <p:sp>
          <p:nvSpPr>
            <p:cNvPr id="15" name="ZoneTexte 47">
              <a:extLst>
                <a:ext uri="{FF2B5EF4-FFF2-40B4-BE49-F238E27FC236}">
                  <a16:creationId xmlns:a16="http://schemas.microsoft.com/office/drawing/2014/main" id="{B454CF5A-BB3C-F087-8838-21D16A35D935}"/>
                </a:ext>
              </a:extLst>
            </p:cNvPr>
            <p:cNvSpPr txBox="1"/>
            <p:nvPr/>
          </p:nvSpPr>
          <p:spPr>
            <a:xfrm>
              <a:off x="4620215" y="5068869"/>
              <a:ext cx="2880000" cy="15388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llix" pitchFamily="50" charset="0"/>
                  <a:ea typeface="+mn-ea"/>
                  <a:cs typeface="Gellix" pitchFamily="50" charset="0"/>
                </a:rPr>
                <a:t>The company was found to have inflated its balance sheet by €1.9 billion, which auditors later declared to be missing.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llix" pitchFamily="50" charset="0"/>
                <a:ea typeface="+mn-ea"/>
                <a:cs typeface="Gellix" pitchFamily="50" charset="0"/>
              </a:endParaRPr>
            </a:p>
          </p:txBody>
        </p:sp>
        <p:pic>
          <p:nvPicPr>
            <p:cNvPr id="16" name="Image 24">
              <a:extLst>
                <a:ext uri="{FF2B5EF4-FFF2-40B4-BE49-F238E27FC236}">
                  <a16:creationId xmlns:a16="http://schemas.microsoft.com/office/drawing/2014/main" id="{C4C35B92-3F4A-838E-6EFA-25964D2D7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429694" y="3572172"/>
              <a:ext cx="1319086" cy="1319086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DE0EFB0-3C78-575B-6944-EC1C8CDD956F}"/>
              </a:ext>
            </a:extLst>
          </p:cNvPr>
          <p:cNvGrpSpPr/>
          <p:nvPr/>
        </p:nvGrpSpPr>
        <p:grpSpPr>
          <a:xfrm>
            <a:off x="8610959" y="2955123"/>
            <a:ext cx="2880000" cy="3652629"/>
            <a:chOff x="8337285" y="2955123"/>
            <a:chExt cx="2880000" cy="3652629"/>
          </a:xfrm>
        </p:grpSpPr>
        <p:sp>
          <p:nvSpPr>
            <p:cNvPr id="17" name="object 31">
              <a:extLst>
                <a:ext uri="{FF2B5EF4-FFF2-40B4-BE49-F238E27FC236}">
                  <a16:creationId xmlns:a16="http://schemas.microsoft.com/office/drawing/2014/main" id="{415FA18B-5D30-892B-85DD-F3E26C363A95}"/>
                </a:ext>
              </a:extLst>
            </p:cNvPr>
            <p:cNvSpPr txBox="1"/>
            <p:nvPr/>
          </p:nvSpPr>
          <p:spPr>
            <a:xfrm>
              <a:off x="8877285" y="2955123"/>
              <a:ext cx="1800000" cy="439437"/>
            </a:xfrm>
            <a:prstGeom prst="rect">
              <a:avLst/>
            </a:prstGeom>
          </p:spPr>
          <p:txBody>
            <a:bodyPr vert="horz" wrap="square" lIns="0" tIns="8467" rIns="0" bIns="0" rtlCol="0">
              <a:spAutoFit/>
            </a:bodyPr>
            <a:lstStyle/>
            <a:p>
              <a:pPr marL="8467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6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Gellix"/>
                  <a:ea typeface="+mn-ea"/>
                  <a:cs typeface="Gellix"/>
                </a:rPr>
                <a:t>Impact</a:t>
              </a:r>
            </a:p>
          </p:txBody>
        </p:sp>
        <p:sp>
          <p:nvSpPr>
            <p:cNvPr id="18" name="ZoneTexte 47">
              <a:extLst>
                <a:ext uri="{FF2B5EF4-FFF2-40B4-BE49-F238E27FC236}">
                  <a16:creationId xmlns:a16="http://schemas.microsoft.com/office/drawing/2014/main" id="{2698B7CC-35E3-3132-76D2-A779AFBBC1CB}"/>
                </a:ext>
              </a:extLst>
            </p:cNvPr>
            <p:cNvSpPr txBox="1"/>
            <p:nvPr/>
          </p:nvSpPr>
          <p:spPr>
            <a:xfrm>
              <a:off x="8337285" y="5068869"/>
              <a:ext cx="2880000" cy="15388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8044" marR="3387" lvl="0" indent="-423" algn="ctr" defTabSz="609630" rtl="0" eaLnBrk="1" fontAlgn="auto" latinLnBrk="0" hangingPunct="1">
                <a:lnSpc>
                  <a:spcPct val="100000"/>
                </a:lnSpc>
                <a:spcBef>
                  <a:spcPts val="6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rgbClr val="FFFFFF"/>
                  </a:solidFill>
                  <a:latin typeface="Gellix" pitchFamily="50" charset="0"/>
                  <a:ea typeface="ヒラギノ角ゴ Pro W3"/>
                  <a:cs typeface="Gellix" pitchFamily="50" charset="0"/>
                </a:rPr>
                <a:t>Account falsifications,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llix" pitchFamily="50" charset="0"/>
                  <a:ea typeface="ヒラギノ角ゴ Pro W3"/>
                  <a:cs typeface="Gellix" pitchFamily="50" charset="0"/>
                </a:rPr>
                <a:t>fake transactions and inflation of revenues </a:t>
              </a:r>
              <a:r>
                <a:rPr lang="en-US" sz="2000" dirty="0">
                  <a:solidFill>
                    <a:srgbClr val="FFFFFF"/>
                  </a:solidFill>
                  <a:latin typeface="Gellix" pitchFamily="50" charset="0"/>
                  <a:ea typeface="ヒラギノ角ゴ Pro W3"/>
                  <a:cs typeface="Gellix" pitchFamily="50" charset="0"/>
                </a:rPr>
                <a:t>done to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llix" pitchFamily="50" charset="0"/>
                  <a:ea typeface="ヒラギノ角ゴ Pro W3"/>
                  <a:cs typeface="Gellix" pitchFamily="50" charset="0"/>
                </a:rPr>
                <a:t>maintain the </a:t>
              </a:r>
              <a:r>
                <a:rPr lang="en-US" sz="2000" dirty="0">
                  <a:solidFill>
                    <a:srgbClr val="FFFFFF"/>
                  </a:solidFill>
                  <a:latin typeface="Gellix" pitchFamily="50" charset="0"/>
                  <a:ea typeface="ヒラギノ角ゴ Pro W3"/>
                  <a:cs typeface="Gellix" pitchFamily="50" charset="0"/>
                </a:rPr>
                <a:t>company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llix" pitchFamily="50" charset="0"/>
                  <a:ea typeface="ヒラギノ角ゴ Pro W3"/>
                  <a:cs typeface="Gellix" pitchFamily="50" charset="0"/>
                </a:rPr>
                <a:t> market position. 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llix" pitchFamily="50" charset="0"/>
                <a:ea typeface="+mn-ea"/>
                <a:cs typeface="Gellix" pitchFamily="50" charset="0"/>
              </a:endParaRPr>
            </a:p>
          </p:txBody>
        </p:sp>
        <p:pic>
          <p:nvPicPr>
            <p:cNvPr id="19" name="Image 26">
              <a:extLst>
                <a:ext uri="{FF2B5EF4-FFF2-40B4-BE49-F238E27FC236}">
                  <a16:creationId xmlns:a16="http://schemas.microsoft.com/office/drawing/2014/main" id="{DBB87FB6-1CF4-96C3-4816-21B4122AD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9153514" y="3572172"/>
              <a:ext cx="1232302" cy="12323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379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3E322A96-337E-928E-698E-52D2629EA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16" b="3121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2188258-0DAA-8CEA-86F6-D273E8C16210}"/>
              </a:ext>
            </a:extLst>
          </p:cNvPr>
          <p:cNvSpPr txBox="1">
            <a:spLocks/>
          </p:cNvSpPr>
          <p:nvPr/>
        </p:nvSpPr>
        <p:spPr>
          <a:xfrm>
            <a:off x="615257" y="2509007"/>
            <a:ext cx="3131243" cy="183998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i="0" kern="1200">
                <a:solidFill>
                  <a:schemeClr val="tx2"/>
                </a:solidFill>
                <a:latin typeface="Gellix" pitchFamily="2" charset="77"/>
                <a:ea typeface="+mj-ea"/>
                <a:cs typeface="Gellix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llix" pitchFamily="2" charset="77"/>
                <a:ea typeface="+mj-ea"/>
              </a:rPr>
              <a:t>Reflection questions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3D06D33-E084-1139-ED32-C1634B2D4FCF}"/>
              </a:ext>
            </a:extLst>
          </p:cNvPr>
          <p:cNvSpPr txBox="1">
            <a:spLocks/>
          </p:cNvSpPr>
          <p:nvPr/>
        </p:nvSpPr>
        <p:spPr>
          <a:xfrm>
            <a:off x="6898640" y="1341054"/>
            <a:ext cx="5293360" cy="4176339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 sz="1800" b="0" i="0" kern="1200">
                <a:solidFill>
                  <a:schemeClr val="bg1"/>
                </a:solidFill>
                <a:latin typeface="Gellix" pitchFamily="50" charset="0"/>
                <a:ea typeface="+mn-ea"/>
                <a:cs typeface="Gellix" pitchFamily="50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accent5"/>
                </a:solidFill>
                <a:latin typeface="Gellix" pitchFamily="50" charset="0"/>
                <a:ea typeface="+mn-ea"/>
                <a:cs typeface="Gellix" pitchFamily="50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llix" pitchFamily="50" charset="0"/>
                <a:ea typeface="+mn-ea"/>
                <a:cs typeface="Gellix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llix" pitchFamily="50" charset="0"/>
                <a:ea typeface="+mn-ea"/>
                <a:cs typeface="Gellix" pitchFamily="50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llix" pitchFamily="50" charset="0"/>
                <a:ea typeface="+mn-ea"/>
                <a:cs typeface="Gellix" pitchFamily="50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llix" pitchFamily="50" charset="0"/>
                <a:ea typeface="+mn-ea"/>
              </a:rPr>
              <a:t>Do you have strong internal controls in place to prevent and detect fraudulent activities?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llix" pitchFamily="50" charset="0"/>
                <a:ea typeface="+mn-ea"/>
              </a:rPr>
              <a:t>If a whistleblower, or an employee, detects and reports fraudulent activity, how would you respond? </a:t>
            </a:r>
          </a:p>
        </p:txBody>
      </p:sp>
    </p:spTree>
    <p:extLst>
      <p:ext uri="{BB962C8B-B14F-4D97-AF65-F5344CB8AC3E}">
        <p14:creationId xmlns:p14="http://schemas.microsoft.com/office/powerpoint/2010/main" val="2602498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1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3286A2B0-E102-AC6E-B618-3B67286DD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65" b="45165"/>
          <a:stretch/>
        </p:blipFill>
        <p:spPr bwMode="auto">
          <a:xfrm>
            <a:off x="0" y="0"/>
            <a:ext cx="12192000" cy="176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40256A99-F814-79BA-5B82-334E3BDF3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63" y="401986"/>
            <a:ext cx="10799762" cy="553998"/>
          </a:xfrm>
        </p:spPr>
        <p:txBody>
          <a:bodyPr/>
          <a:lstStyle/>
          <a:p>
            <a:r>
              <a:rPr lang="en-US" sz="3600" b="1" noProof="0" dirty="0">
                <a:solidFill>
                  <a:schemeClr val="bg2"/>
                </a:solidFill>
              </a:rPr>
              <a:t>Integrity </a:t>
            </a:r>
            <a:r>
              <a:rPr lang="en-US" sz="3600" b="1" dirty="0">
                <a:solidFill>
                  <a:schemeClr val="bg2"/>
                </a:solidFill>
              </a:rPr>
              <a:t>Issues</a:t>
            </a:r>
            <a:endParaRPr lang="en-US" sz="3600" b="1" noProof="0" dirty="0">
              <a:solidFill>
                <a:schemeClr val="bg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1A89E-29B6-7C87-433D-90118EE237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385" y="1083610"/>
            <a:ext cx="10806575" cy="369332"/>
          </a:xfrm>
        </p:spPr>
        <p:txBody>
          <a:bodyPr/>
          <a:lstStyle/>
          <a:p>
            <a:r>
              <a:rPr lang="en-US" dirty="0"/>
              <a:t>The Wirecard Scandal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F87D5-372D-9176-2CD8-35D7E7700B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4385" y="2167286"/>
            <a:ext cx="10806575" cy="3266728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2"/>
                </a:solidFill>
              </a:rPr>
              <a:t>Negligence: </a:t>
            </a:r>
            <a:r>
              <a:rPr lang="en-US" sz="2400" dirty="0" err="1">
                <a:solidFill>
                  <a:schemeClr val="bg2"/>
                </a:solidFill>
              </a:rPr>
              <a:t>Wirecard’s</a:t>
            </a:r>
            <a:r>
              <a:rPr lang="en-US" sz="2400" dirty="0">
                <a:solidFill>
                  <a:schemeClr val="bg2"/>
                </a:solidFill>
              </a:rPr>
              <a:t> internal auditing and risk management processes failed to detect or act on widespread fraud.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2"/>
                </a:solidFill>
              </a:rPr>
              <a:t>Transparency Failure: </a:t>
            </a:r>
            <a:r>
              <a:rPr lang="en-US" sz="2400" dirty="0">
                <a:solidFill>
                  <a:schemeClr val="bg2"/>
                </a:solidFill>
              </a:rPr>
              <a:t>Wirecard falsely reported having €1.9 billion in cash reserves that did not exist. In that way, financial transparency was not ensured.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2"/>
                </a:solidFill>
              </a:rPr>
              <a:t>Lack of Accountability: </a:t>
            </a:r>
            <a:r>
              <a:rPr lang="en-US" sz="2400" dirty="0">
                <a:solidFill>
                  <a:schemeClr val="bg2"/>
                </a:solidFill>
              </a:rPr>
              <a:t>Senior executives were implicated in the fraud, reflecting poor governance, lack of accountability, and ineffective board oversight. </a:t>
            </a:r>
          </a:p>
        </p:txBody>
      </p:sp>
    </p:spTree>
    <p:extLst>
      <p:ext uri="{BB962C8B-B14F-4D97-AF65-F5344CB8AC3E}">
        <p14:creationId xmlns:p14="http://schemas.microsoft.com/office/powerpoint/2010/main" val="1005478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3E322A96-337E-928E-698E-52D2629EA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9" b="790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2188258-0DAA-8CEA-86F6-D273E8C16210}"/>
              </a:ext>
            </a:extLst>
          </p:cNvPr>
          <p:cNvSpPr txBox="1">
            <a:spLocks/>
          </p:cNvSpPr>
          <p:nvPr/>
        </p:nvSpPr>
        <p:spPr>
          <a:xfrm>
            <a:off x="615257" y="2509007"/>
            <a:ext cx="3131243" cy="183998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i="0" kern="1200">
                <a:solidFill>
                  <a:schemeClr val="tx2"/>
                </a:solidFill>
                <a:latin typeface="Gellix" pitchFamily="2" charset="77"/>
                <a:ea typeface="+mj-ea"/>
                <a:cs typeface="Gellix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llix" pitchFamily="2" charset="77"/>
                <a:ea typeface="+mj-ea"/>
              </a:rPr>
              <a:t>Reflection questions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3D06D33-E084-1139-ED32-C1634B2D4FCF}"/>
              </a:ext>
            </a:extLst>
          </p:cNvPr>
          <p:cNvSpPr txBox="1">
            <a:spLocks/>
          </p:cNvSpPr>
          <p:nvPr/>
        </p:nvSpPr>
        <p:spPr>
          <a:xfrm>
            <a:off x="6898640" y="1341054"/>
            <a:ext cx="5293360" cy="4176339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 sz="1800" b="0" i="0" kern="1200">
                <a:solidFill>
                  <a:schemeClr val="bg1"/>
                </a:solidFill>
                <a:latin typeface="Gellix" pitchFamily="50" charset="0"/>
                <a:ea typeface="+mn-ea"/>
                <a:cs typeface="Gellix" pitchFamily="50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accent5"/>
                </a:solidFill>
                <a:latin typeface="Gellix" pitchFamily="50" charset="0"/>
                <a:ea typeface="+mn-ea"/>
                <a:cs typeface="Gellix" pitchFamily="50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llix" pitchFamily="50" charset="0"/>
                <a:ea typeface="+mn-ea"/>
                <a:cs typeface="Gellix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llix" pitchFamily="50" charset="0"/>
                <a:ea typeface="+mn-ea"/>
                <a:cs typeface="Gellix" pitchFamily="50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llix" pitchFamily="50" charset="0"/>
                <a:ea typeface="+mn-ea"/>
                <a:cs typeface="Gellix" pitchFamily="50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llix" pitchFamily="50" charset="0"/>
                <a:ea typeface="+mn-ea"/>
              </a:rPr>
              <a:t>How do you ensure transparency in reporting suspicious activity? 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llix" pitchFamily="50" charset="0"/>
                <a:ea typeface="+mn-ea"/>
              </a:rPr>
              <a:t>How would you take responsibility and address a mistake while maintaining trust? </a:t>
            </a:r>
          </a:p>
        </p:txBody>
      </p:sp>
    </p:spTree>
    <p:extLst>
      <p:ext uri="{BB962C8B-B14F-4D97-AF65-F5344CB8AC3E}">
        <p14:creationId xmlns:p14="http://schemas.microsoft.com/office/powerpoint/2010/main" val="2773355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1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3286A2B0-E102-AC6E-B618-3B67286DD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57" b="39157"/>
          <a:stretch/>
        </p:blipFill>
        <p:spPr bwMode="auto">
          <a:xfrm>
            <a:off x="0" y="0"/>
            <a:ext cx="12192000" cy="176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40256A99-F814-79BA-5B82-334E3BDF3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63" y="401986"/>
            <a:ext cx="10799762" cy="553998"/>
          </a:xfrm>
        </p:spPr>
        <p:txBody>
          <a:bodyPr/>
          <a:lstStyle/>
          <a:p>
            <a:r>
              <a:rPr lang="en-US" sz="3600" b="1" noProof="0" dirty="0">
                <a:solidFill>
                  <a:schemeClr val="bg2"/>
                </a:solidFill>
              </a:rPr>
              <a:t>Consequences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1A89E-29B6-7C87-433D-90118EE237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385" y="1083610"/>
            <a:ext cx="10806575" cy="369332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The Wirecard Scandal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F87D5-372D-9176-2CD8-35D7E7700B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4385" y="2167286"/>
            <a:ext cx="10806575" cy="2158732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2"/>
                </a:solidFill>
              </a:rPr>
              <a:t>Outcome: </a:t>
            </a:r>
            <a:r>
              <a:rPr lang="en-US" sz="2400" dirty="0">
                <a:solidFill>
                  <a:schemeClr val="bg2"/>
                </a:solidFill>
              </a:rPr>
              <a:t>Imprisonment, as well as personal liability of three former Wirecard executives fined EUR 140 million in 2024 in total.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2"/>
                </a:solidFill>
              </a:rPr>
              <a:t>Reputation: </a:t>
            </a:r>
            <a:r>
              <a:rPr lang="en-US" sz="2400" dirty="0">
                <a:solidFill>
                  <a:schemeClr val="bg2"/>
                </a:solidFill>
              </a:rPr>
              <a:t>Loss of trust from stakeholders, communities, and regulators with pending lawsuits.</a:t>
            </a:r>
          </a:p>
        </p:txBody>
      </p:sp>
    </p:spTree>
    <p:extLst>
      <p:ext uri="{BB962C8B-B14F-4D97-AF65-F5344CB8AC3E}">
        <p14:creationId xmlns:p14="http://schemas.microsoft.com/office/powerpoint/2010/main" val="3993996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0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0256A99-F814-79BA-5B82-334E3BDF3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63" y="401986"/>
            <a:ext cx="10799762" cy="553998"/>
          </a:xfrm>
        </p:spPr>
        <p:txBody>
          <a:bodyPr/>
          <a:lstStyle/>
          <a:p>
            <a:r>
              <a:rPr lang="en-US" sz="3600" b="1" noProof="0" dirty="0">
                <a:solidFill>
                  <a:srgbClr val="0071BB"/>
                </a:solidFill>
              </a:rPr>
              <a:t>Related SDGs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1A89E-29B6-7C87-433D-90118EE237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385" y="1083610"/>
            <a:ext cx="10806575" cy="369332"/>
          </a:xfrm>
        </p:spPr>
        <p:txBody>
          <a:bodyPr/>
          <a:lstStyle/>
          <a:p>
            <a:r>
              <a:rPr lang="en-US" dirty="0"/>
              <a:t>The Wirecard Scandal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609F342-5552-3A65-C089-2A9EEC2581CE}"/>
              </a:ext>
            </a:extLst>
          </p:cNvPr>
          <p:cNvGrpSpPr/>
          <p:nvPr/>
        </p:nvGrpSpPr>
        <p:grpSpPr>
          <a:xfrm>
            <a:off x="640844" y="1765301"/>
            <a:ext cx="4569785" cy="4900034"/>
            <a:chOff x="4020460" y="1765300"/>
            <a:chExt cx="4569785" cy="4900034"/>
          </a:xfrm>
        </p:grpSpPr>
        <p:pic>
          <p:nvPicPr>
            <p:cNvPr id="23" name="Picture 6">
              <a:extLst>
                <a:ext uri="{FF2B5EF4-FFF2-40B4-BE49-F238E27FC236}">
                  <a16:creationId xmlns:a16="http://schemas.microsoft.com/office/drawing/2014/main" id="{739EBDEC-96C4-AB07-C052-CE3828A37E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97" r="10497"/>
            <a:stretch/>
          </p:blipFill>
          <p:spPr bwMode="auto">
            <a:xfrm>
              <a:off x="4064001" y="1765300"/>
              <a:ext cx="4064000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A red background with white text and a graph&#10;&#10;Description automatically generated">
              <a:extLst>
                <a:ext uri="{FF2B5EF4-FFF2-40B4-BE49-F238E27FC236}">
                  <a16:creationId xmlns:a16="http://schemas.microsoft.com/office/drawing/2014/main" id="{E6FEC544-9C22-E652-B8F5-1DF74FD3A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8799" y="3946072"/>
              <a:ext cx="943428" cy="94342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2FC8447-2BA8-6BF5-65C9-D50E60E159DB}"/>
                </a:ext>
              </a:extLst>
            </p:cNvPr>
            <p:cNvSpPr txBox="1"/>
            <p:nvPr/>
          </p:nvSpPr>
          <p:spPr>
            <a:xfrm>
              <a:off x="4020460" y="5341895"/>
              <a:ext cx="456978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kern="0" dirty="0">
                  <a:solidFill>
                    <a:sysClr val="windowText" lastClr="000000"/>
                  </a:solidFill>
                  <a:latin typeface="Gellix" panose="00000500000000000000" pitchFamily="2" charset="0"/>
                </a:rPr>
                <a:t>The financial fraud and misrepresentation undermined trust in economic institutions and capital markets. 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34D47E6-C479-D09C-BC05-8CD15BB2395C}"/>
              </a:ext>
            </a:extLst>
          </p:cNvPr>
          <p:cNvGrpSpPr/>
          <p:nvPr/>
        </p:nvGrpSpPr>
        <p:grpSpPr>
          <a:xfrm>
            <a:off x="6807199" y="1765302"/>
            <a:ext cx="4569785" cy="5064799"/>
            <a:chOff x="8127999" y="1765301"/>
            <a:chExt cx="4569785" cy="5064799"/>
          </a:xfrm>
        </p:grpSpPr>
        <p:pic>
          <p:nvPicPr>
            <p:cNvPr id="25" name="Picture 14">
              <a:extLst>
                <a:ext uri="{FF2B5EF4-FFF2-40B4-BE49-F238E27FC236}">
                  <a16:creationId xmlns:a16="http://schemas.microsoft.com/office/drawing/2014/main" id="{73A11D71-18B8-D3AF-1894-956D252F81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prstClr val="black"/>
                <a:srgbClr val="00689D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20" r="4568"/>
            <a:stretch/>
          </p:blipFill>
          <p:spPr bwMode="auto">
            <a:xfrm>
              <a:off x="8127999" y="1765301"/>
              <a:ext cx="4064000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 descr="A bird with a branch on a mallet&#10;&#10;Description automatically generated">
              <a:extLst>
                <a:ext uri="{FF2B5EF4-FFF2-40B4-BE49-F238E27FC236}">
                  <a16:creationId xmlns:a16="http://schemas.microsoft.com/office/drawing/2014/main" id="{DA852997-EF3E-DFD1-9EA7-786846AFE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2797" y="3946072"/>
              <a:ext cx="943428" cy="94342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7028BB6-749B-B411-D84D-CE00D5703464}"/>
                </a:ext>
              </a:extLst>
            </p:cNvPr>
            <p:cNvSpPr txBox="1"/>
            <p:nvPr/>
          </p:nvSpPr>
          <p:spPr>
            <a:xfrm>
              <a:off x="8127999" y="5506661"/>
              <a:ext cx="456978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kern="0" dirty="0">
                  <a:solidFill>
                    <a:sysClr val="windowText" lastClr="000000"/>
                  </a:solidFill>
                  <a:latin typeface="Gellix" panose="00000500000000000000" pitchFamily="2" charset="0"/>
                </a:rPr>
                <a:t>Systemic corporate governance failures were exposed, lack of transparency, and fraud of high levels were evident weakening trust in institutions.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0327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0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0256A99-F814-79BA-5B82-334E3BDF3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63" y="401986"/>
            <a:ext cx="10799762" cy="553998"/>
          </a:xfrm>
        </p:spPr>
        <p:txBody>
          <a:bodyPr/>
          <a:lstStyle/>
          <a:p>
            <a:r>
              <a:rPr lang="en-US" sz="3600" b="1" noProof="0" dirty="0">
                <a:solidFill>
                  <a:srgbClr val="0071BB"/>
                </a:solidFill>
              </a:rPr>
              <a:t>Key Learnings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1A89E-29B6-7C87-433D-90118EE237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385" y="1083610"/>
            <a:ext cx="10806575" cy="369332"/>
          </a:xfrm>
        </p:spPr>
        <p:txBody>
          <a:bodyPr/>
          <a:lstStyle/>
          <a:p>
            <a:r>
              <a:rPr lang="en-US" dirty="0"/>
              <a:t>The Wirecard Scandal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439CB00-28D0-D30A-1731-3D4A53A4DA76}"/>
              </a:ext>
            </a:extLst>
          </p:cNvPr>
          <p:cNvGrpSpPr/>
          <p:nvPr/>
        </p:nvGrpSpPr>
        <p:grpSpPr>
          <a:xfrm>
            <a:off x="0" y="1765300"/>
            <a:ext cx="4064000" cy="4853869"/>
            <a:chOff x="0" y="1765300"/>
            <a:chExt cx="4064000" cy="4853869"/>
          </a:xfrm>
        </p:grpSpPr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31293FB1-673E-44F1-A67B-56EDCF190E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6" r="5556"/>
            <a:stretch/>
          </p:blipFill>
          <p:spPr bwMode="auto">
            <a:xfrm>
              <a:off x="0" y="1765300"/>
              <a:ext cx="4064000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2BB87A3-75B1-8D38-0B53-934AA858CE25}"/>
                </a:ext>
              </a:extLst>
            </p:cNvPr>
            <p:cNvSpPr txBox="1"/>
            <p:nvPr/>
          </p:nvSpPr>
          <p:spPr>
            <a:xfrm>
              <a:off x="232230" y="5388063"/>
              <a:ext cx="3599545" cy="12311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kern="0" dirty="0">
                  <a:solidFill>
                    <a:sysClr val="windowText" lastClr="000000"/>
                  </a:solidFill>
                  <a:latin typeface="Gellix" panose="00000500000000000000" pitchFamily="2" charset="0"/>
                </a:rPr>
                <a:t>Undermined integrity:</a:t>
              </a:r>
              <a:br>
                <a:rPr lang="en-US" sz="2000" b="1" kern="0" dirty="0">
                  <a:solidFill>
                    <a:sysClr val="windowText" lastClr="000000"/>
                  </a:solidFill>
                  <a:latin typeface="Gellix" panose="00000500000000000000" pitchFamily="2" charset="0"/>
                </a:rPr>
              </a:br>
              <a:r>
                <a:rPr lang="en-US" kern="0" dirty="0">
                  <a:solidFill>
                    <a:sysClr val="windowText" lastClr="000000"/>
                  </a:solidFill>
                  <a:latin typeface="Gellix" panose="00000500000000000000" pitchFamily="2" charset="0"/>
                </a:rPr>
                <a:t>Fabricating or falsifying financial records undermines trust and integrity. </a:t>
              </a:r>
              <a:endParaRPr lang="en-US" sz="2000" kern="0" dirty="0">
                <a:solidFill>
                  <a:sysClr val="windowText" lastClr="000000"/>
                </a:solidFill>
                <a:latin typeface="Gellix" panose="00000500000000000000" pitchFamily="2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25C83B7-1EA7-134C-0564-DD08522290AE}"/>
              </a:ext>
            </a:extLst>
          </p:cNvPr>
          <p:cNvGrpSpPr/>
          <p:nvPr/>
        </p:nvGrpSpPr>
        <p:grpSpPr>
          <a:xfrm>
            <a:off x="4069333" y="1765300"/>
            <a:ext cx="4058666" cy="4853869"/>
            <a:chOff x="4069333" y="1765300"/>
            <a:chExt cx="4058666" cy="4853869"/>
          </a:xfrm>
        </p:grpSpPr>
        <p:pic>
          <p:nvPicPr>
            <p:cNvPr id="23" name="Picture 6">
              <a:extLst>
                <a:ext uri="{FF2B5EF4-FFF2-40B4-BE49-F238E27FC236}">
                  <a16:creationId xmlns:a16="http://schemas.microsoft.com/office/drawing/2014/main" id="{739EBDEC-96C4-AB07-C052-CE3828A37E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" t="337" r="180" b="36347"/>
            <a:stretch/>
          </p:blipFill>
          <p:spPr bwMode="auto">
            <a:xfrm>
              <a:off x="4069333" y="1765300"/>
              <a:ext cx="4053333" cy="34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2FC8447-2BA8-6BF5-65C9-D50E60E159DB}"/>
                </a:ext>
              </a:extLst>
            </p:cNvPr>
            <p:cNvSpPr txBox="1"/>
            <p:nvPr/>
          </p:nvSpPr>
          <p:spPr>
            <a:xfrm>
              <a:off x="4296229" y="5388063"/>
              <a:ext cx="3831770" cy="12311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kern="0" dirty="0">
                  <a:solidFill>
                    <a:sysClr val="windowText" lastClr="000000"/>
                  </a:solidFill>
                  <a:latin typeface="Gellix" panose="00000500000000000000" pitchFamily="2" charset="0"/>
                </a:rPr>
                <a:t>Accountability and oversight:</a:t>
              </a:r>
              <a:br>
                <a:rPr lang="en-US" sz="2000" b="1" kern="0" dirty="0">
                  <a:solidFill>
                    <a:sysClr val="windowText" lastClr="000000"/>
                  </a:solidFill>
                  <a:latin typeface="Gellix" panose="00000500000000000000" pitchFamily="2" charset="0"/>
                </a:rPr>
              </a:br>
              <a:r>
                <a:rPr lang="en-US" kern="0" dirty="0">
                  <a:solidFill>
                    <a:sysClr val="windowText" lastClr="000000"/>
                  </a:solidFill>
                  <a:latin typeface="Gellix" panose="00000500000000000000" pitchFamily="2" charset="0"/>
                </a:rPr>
                <a:t>A lack of accountability and oversight within senior management can lead to unsupervised misconduct. </a:t>
              </a:r>
              <a:endParaRPr lang="en-US" sz="2000" kern="0" dirty="0">
                <a:solidFill>
                  <a:sysClr val="windowText" lastClr="000000"/>
                </a:solidFill>
                <a:latin typeface="Gellix" panose="00000500000000000000" pitchFamily="2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68F59A3-E3B4-9D41-6C73-361B7ED0ADE7}"/>
              </a:ext>
            </a:extLst>
          </p:cNvPr>
          <p:cNvGrpSpPr/>
          <p:nvPr/>
        </p:nvGrpSpPr>
        <p:grpSpPr>
          <a:xfrm>
            <a:off x="8127999" y="1765301"/>
            <a:ext cx="4296227" cy="5130867"/>
            <a:chOff x="8127999" y="1765301"/>
            <a:chExt cx="4296227" cy="5130867"/>
          </a:xfrm>
        </p:grpSpPr>
        <p:pic>
          <p:nvPicPr>
            <p:cNvPr id="25" name="Picture 14">
              <a:extLst>
                <a:ext uri="{FF2B5EF4-FFF2-40B4-BE49-F238E27FC236}">
                  <a16:creationId xmlns:a16="http://schemas.microsoft.com/office/drawing/2014/main" id="{73A11D71-18B8-D3AF-1894-956D252F81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94" r="10494"/>
            <a:stretch/>
          </p:blipFill>
          <p:spPr bwMode="auto">
            <a:xfrm>
              <a:off x="8127999" y="1765301"/>
              <a:ext cx="4064000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7028BB6-749B-B411-D84D-CE00D5703464}"/>
                </a:ext>
              </a:extLst>
            </p:cNvPr>
            <p:cNvSpPr txBox="1"/>
            <p:nvPr/>
          </p:nvSpPr>
          <p:spPr>
            <a:xfrm>
              <a:off x="8360226" y="5388063"/>
              <a:ext cx="4064000" cy="15081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kern="0" spc="-20" dirty="0">
                  <a:solidFill>
                    <a:sysClr val="windowText" lastClr="000000"/>
                  </a:solidFill>
                  <a:latin typeface="Gellix" panose="00000500000000000000" pitchFamily="2" charset="0"/>
                </a:rPr>
                <a:t>Internal (in)actions: </a:t>
              </a:r>
            </a:p>
            <a:p>
              <a:r>
                <a:rPr lang="en-US" kern="0" spc="-20" dirty="0">
                  <a:solidFill>
                    <a:sysClr val="windowText" lastClr="000000"/>
                  </a:solidFill>
                  <a:latin typeface="Gellix" panose="00000500000000000000" pitchFamily="2" charset="0"/>
                </a:rPr>
                <a:t>Ignoring whistleblower warnings and external scrutiny, as well as through lack of maintenance of internal transparency can lead to such scandals.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3025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2188258-0DAA-8CEA-86F6-D273E8C16210}"/>
              </a:ext>
            </a:extLst>
          </p:cNvPr>
          <p:cNvSpPr txBox="1">
            <a:spLocks/>
          </p:cNvSpPr>
          <p:nvPr/>
        </p:nvSpPr>
        <p:spPr>
          <a:xfrm>
            <a:off x="615257" y="2509007"/>
            <a:ext cx="3131243" cy="183998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i="0" kern="1200">
                <a:solidFill>
                  <a:schemeClr val="tx2"/>
                </a:solidFill>
                <a:latin typeface="Gellix" pitchFamily="2" charset="77"/>
                <a:ea typeface="+mj-ea"/>
                <a:cs typeface="Gellix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llix" pitchFamily="2" charset="77"/>
                <a:ea typeface="+mj-ea"/>
              </a:rPr>
              <a:t>Reflection questions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3D06D33-E084-1139-ED32-C1634B2D4FCF}"/>
              </a:ext>
            </a:extLst>
          </p:cNvPr>
          <p:cNvSpPr txBox="1">
            <a:spLocks/>
          </p:cNvSpPr>
          <p:nvPr/>
        </p:nvSpPr>
        <p:spPr>
          <a:xfrm>
            <a:off x="6898640" y="1341054"/>
            <a:ext cx="5293360" cy="4176339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 sz="1800" b="0" i="0" kern="1200">
                <a:solidFill>
                  <a:schemeClr val="bg1"/>
                </a:solidFill>
                <a:latin typeface="Gellix" pitchFamily="50" charset="0"/>
                <a:ea typeface="+mn-ea"/>
                <a:cs typeface="Gellix" pitchFamily="50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accent5"/>
                </a:solidFill>
                <a:latin typeface="Gellix" pitchFamily="50" charset="0"/>
                <a:ea typeface="+mn-ea"/>
                <a:cs typeface="Gellix" pitchFamily="50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llix" pitchFamily="50" charset="0"/>
                <a:ea typeface="+mn-ea"/>
                <a:cs typeface="Gellix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llix" pitchFamily="50" charset="0"/>
                <a:ea typeface="+mn-ea"/>
                <a:cs typeface="Gellix" pitchFamily="50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llix" pitchFamily="50" charset="0"/>
                <a:ea typeface="+mn-ea"/>
                <a:cs typeface="Gellix" pitchFamily="50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llix" pitchFamily="50" charset="0"/>
                <a:ea typeface="+mn-ea"/>
              </a:rPr>
              <a:t>Do you encourage colleagues to speak up when they notice unethical behavior, even if it involves senior leadership?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llix" pitchFamily="50" charset="0"/>
                <a:ea typeface="+mn-ea"/>
              </a:rPr>
              <a:t>What would you do if a close friend or family member offered you a personal favor in exchange for selecting their company for a contract? </a:t>
            </a:r>
          </a:p>
        </p:txBody>
      </p:sp>
      <p:pic>
        <p:nvPicPr>
          <p:cNvPr id="8" name="Afbeelding 7" descr="Afbeelding met persoon, kleding, Menselijk gezicht, computer&#10;&#10;Automatisch gegenereerde beschrijving">
            <a:extLst>
              <a:ext uri="{FF2B5EF4-FFF2-40B4-BE49-F238E27FC236}">
                <a16:creationId xmlns:a16="http://schemas.microsoft.com/office/drawing/2014/main" id="{FA7DF18A-354D-4FC9-D031-69D7B906110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59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WE ARE ICC">
      <a:dk1>
        <a:srgbClr val="007BFF"/>
      </a:dk1>
      <a:lt1>
        <a:srgbClr val="000000"/>
      </a:lt1>
      <a:dk2>
        <a:srgbClr val="FFFFFF"/>
      </a:dk2>
      <a:lt2>
        <a:srgbClr val="007BFF"/>
      </a:lt2>
      <a:accent1>
        <a:srgbClr val="007DFF"/>
      </a:accent1>
      <a:accent2>
        <a:srgbClr val="00BC00"/>
      </a:accent2>
      <a:accent3>
        <a:srgbClr val="853DE5"/>
      </a:accent3>
      <a:accent4>
        <a:srgbClr val="FF5769"/>
      </a:accent4>
      <a:accent5>
        <a:srgbClr val="999998"/>
      </a:accent5>
      <a:accent6>
        <a:srgbClr val="382F2C"/>
      </a:accent6>
      <a:hlink>
        <a:srgbClr val="007DFF"/>
      </a:hlink>
      <a:folHlink>
        <a:srgbClr val="00349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WE ARE ICC">
      <a:dk1>
        <a:srgbClr val="007BFF"/>
      </a:dk1>
      <a:lt1>
        <a:srgbClr val="000000"/>
      </a:lt1>
      <a:dk2>
        <a:srgbClr val="FFFFFF"/>
      </a:dk2>
      <a:lt2>
        <a:srgbClr val="007BFF"/>
      </a:lt2>
      <a:accent1>
        <a:srgbClr val="007DFF"/>
      </a:accent1>
      <a:accent2>
        <a:srgbClr val="00BC00"/>
      </a:accent2>
      <a:accent3>
        <a:srgbClr val="853DE5"/>
      </a:accent3>
      <a:accent4>
        <a:srgbClr val="FF5769"/>
      </a:accent4>
      <a:accent5>
        <a:srgbClr val="999998"/>
      </a:accent5>
      <a:accent6>
        <a:srgbClr val="382F2C"/>
      </a:accent6>
      <a:hlink>
        <a:srgbClr val="007DFF"/>
      </a:hlink>
      <a:folHlink>
        <a:srgbClr val="003493"/>
      </a:folHlink>
    </a:clrScheme>
    <a:fontScheme name="Gellix">
      <a:majorFont>
        <a:latin typeface="Gellix"/>
        <a:ea typeface=""/>
        <a:cs typeface=""/>
      </a:majorFont>
      <a:minorFont>
        <a:latin typeface="Gellix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spcBef>
            <a:spcPts val="1800"/>
          </a:spcBef>
          <a:buSzPct val="120000"/>
          <a:defRPr sz="2800" dirty="0" smtClean="0">
            <a:solidFill>
              <a:schemeClr val="bg1"/>
            </a:solidFill>
            <a:latin typeface="Gellix" pitchFamily="2" charset="77"/>
            <a:cs typeface="Gellix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WE ARE ICC">
      <a:dk1>
        <a:srgbClr val="007BFF"/>
      </a:dk1>
      <a:lt1>
        <a:srgbClr val="000000"/>
      </a:lt1>
      <a:dk2>
        <a:srgbClr val="FFFFFF"/>
      </a:dk2>
      <a:lt2>
        <a:srgbClr val="007BFF"/>
      </a:lt2>
      <a:accent1>
        <a:srgbClr val="007DFF"/>
      </a:accent1>
      <a:accent2>
        <a:srgbClr val="00BC00"/>
      </a:accent2>
      <a:accent3>
        <a:srgbClr val="853DE5"/>
      </a:accent3>
      <a:accent4>
        <a:srgbClr val="FF5769"/>
      </a:accent4>
      <a:accent5>
        <a:srgbClr val="999998"/>
      </a:accent5>
      <a:accent6>
        <a:srgbClr val="382F2C"/>
      </a:accent6>
      <a:hlink>
        <a:srgbClr val="007DFF"/>
      </a:hlink>
      <a:folHlink>
        <a:srgbClr val="00349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417FBB870F2B40B2C27F404A3C9AE7" ma:contentTypeVersion="18" ma:contentTypeDescription="Een nieuw document maken." ma:contentTypeScope="" ma:versionID="3807db8e09a979f0d453016288c38542">
  <xsd:schema xmlns:xsd="http://www.w3.org/2001/XMLSchema" xmlns:xs="http://www.w3.org/2001/XMLSchema" xmlns:p="http://schemas.microsoft.com/office/2006/metadata/properties" xmlns:ns2="c7150bb1-6ec7-4e6e-a39f-08664015849c" xmlns:ns3="012444fa-c912-44af-a71b-10ede049ac97" targetNamespace="http://schemas.microsoft.com/office/2006/metadata/properties" ma:root="true" ma:fieldsID="950981fe80c99f9e394b6b9c05b04933" ns2:_="" ns3:_="">
    <xsd:import namespace="c7150bb1-6ec7-4e6e-a39f-08664015849c"/>
    <xsd:import namespace="012444fa-c912-44af-a71b-10ede049ac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150bb1-6ec7-4e6e-a39f-0866401584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0c924bb7-6388-4c7f-853e-08cd106292a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2444fa-c912-44af-a71b-10ede049ac97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8956288-f3f1-445f-98a6-e361f65e4b9a}" ma:internalName="TaxCatchAll" ma:showField="CatchAllData" ma:web="012444fa-c912-44af-a71b-10ede049ac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7150bb1-6ec7-4e6e-a39f-08664015849c">
      <Terms xmlns="http://schemas.microsoft.com/office/infopath/2007/PartnerControls"/>
    </lcf76f155ced4ddcb4097134ff3c332f>
    <TaxCatchAll xmlns="012444fa-c912-44af-a71b-10ede049ac9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BBB6378-ADEC-4465-BA2C-E54BE57627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150bb1-6ec7-4e6e-a39f-08664015849c"/>
    <ds:schemaRef ds:uri="012444fa-c912-44af-a71b-10ede049ac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7E193A0-BC77-4584-B6D4-D904106A804E}">
  <ds:schemaRefs>
    <ds:schemaRef ds:uri="http://schemas.microsoft.com/office/2006/metadata/properties"/>
    <ds:schemaRef ds:uri="http://schemas.microsoft.com/office/infopath/2007/PartnerControls"/>
    <ds:schemaRef ds:uri="c7150bb1-6ec7-4e6e-a39f-08664015849c"/>
    <ds:schemaRef ds:uri="012444fa-c912-44af-a71b-10ede049ac97"/>
  </ds:schemaRefs>
</ds:datastoreItem>
</file>

<file path=customXml/itemProps3.xml><?xml version="1.0" encoding="utf-8"?>
<ds:datastoreItem xmlns:ds="http://schemas.openxmlformats.org/officeDocument/2006/customXml" ds:itemID="{9AA1EE1B-916B-43E7-995D-A2A796AB9EB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03102eb-3edc-468e-bf93-6d4f0ed8ddc6}" enabled="1" method="Standard" siteId="{ddc22e8a-9100-4f41-8be4-472d728426c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4854</TotalTime>
  <Words>419</Words>
  <Application>Microsoft Office PowerPoint</Application>
  <PresentationFormat>Breedbeeld</PresentationFormat>
  <Paragraphs>39</Paragraphs>
  <Slides>9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3</vt:i4>
      </vt:variant>
      <vt:variant>
        <vt:lpstr>Diatitels</vt:lpstr>
      </vt:variant>
      <vt:variant>
        <vt:i4>9</vt:i4>
      </vt:variant>
    </vt:vector>
  </HeadingPairs>
  <TitlesOfParts>
    <vt:vector size="17" baseType="lpstr">
      <vt:lpstr>Aptos</vt:lpstr>
      <vt:lpstr>Arial</vt:lpstr>
      <vt:lpstr>Calibri</vt:lpstr>
      <vt:lpstr>Gellix</vt:lpstr>
      <vt:lpstr>Gotham Medium</vt:lpstr>
      <vt:lpstr>1_Office Theme</vt:lpstr>
      <vt:lpstr>5_Office Theme</vt:lpstr>
      <vt:lpstr>1_Office Theme</vt:lpstr>
      <vt:lpstr>Integrity Moments</vt:lpstr>
      <vt:lpstr>Case overview</vt:lpstr>
      <vt:lpstr>PowerPoint-presentatie</vt:lpstr>
      <vt:lpstr>Integrity Issues</vt:lpstr>
      <vt:lpstr>PowerPoint-presentatie</vt:lpstr>
      <vt:lpstr>Consequences</vt:lpstr>
      <vt:lpstr>Related SDGs</vt:lpstr>
      <vt:lpstr>Key Learnings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Laure Jacquier</dc:creator>
  <cp:lastModifiedBy>Asja Prasljevic</cp:lastModifiedBy>
  <cp:revision>9</cp:revision>
  <dcterms:created xsi:type="dcterms:W3CDTF">2024-08-19T10:47:41Z</dcterms:created>
  <dcterms:modified xsi:type="dcterms:W3CDTF">2024-12-05T15:42:46Z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0x0101002C417FBB870F2B40B2C27F404A3C9AE7</vt:lpwstr>
  </property>
  <property fmtid="{D5CDD505-2E9C-101B-9397-08002B2CF9AE}" pid="3" name="MediaServiceImageTags">
    <vt:lpwstr/>
  </property>
</Properties>
</file>